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7" r:id="rId2"/>
    <p:sldId id="263" r:id="rId3"/>
    <p:sldId id="358" r:id="rId4"/>
    <p:sldId id="408" r:id="rId5"/>
    <p:sldId id="409" r:id="rId6"/>
    <p:sldId id="398" r:id="rId7"/>
    <p:sldId id="399" r:id="rId8"/>
    <p:sldId id="400" r:id="rId9"/>
    <p:sldId id="407" r:id="rId10"/>
    <p:sldId id="357" r:id="rId11"/>
    <p:sldId id="353" r:id="rId12"/>
    <p:sldId id="359" r:id="rId13"/>
    <p:sldId id="361" r:id="rId14"/>
    <p:sldId id="362" r:id="rId15"/>
    <p:sldId id="363" r:id="rId16"/>
    <p:sldId id="373" r:id="rId17"/>
    <p:sldId id="371" r:id="rId18"/>
    <p:sldId id="365" r:id="rId19"/>
    <p:sldId id="368" r:id="rId20"/>
    <p:sldId id="370" r:id="rId21"/>
    <p:sldId id="369" r:id="rId22"/>
    <p:sldId id="372" r:id="rId23"/>
    <p:sldId id="376" r:id="rId24"/>
    <p:sldId id="375" r:id="rId25"/>
    <p:sldId id="366" r:id="rId26"/>
    <p:sldId id="364" r:id="rId27"/>
    <p:sldId id="378" r:id="rId28"/>
    <p:sldId id="379" r:id="rId29"/>
    <p:sldId id="380" r:id="rId30"/>
    <p:sldId id="381" r:id="rId31"/>
    <p:sldId id="382" r:id="rId32"/>
    <p:sldId id="383" r:id="rId33"/>
    <p:sldId id="384" r:id="rId34"/>
    <p:sldId id="385" r:id="rId35"/>
    <p:sldId id="386" r:id="rId36"/>
    <p:sldId id="387" r:id="rId37"/>
    <p:sldId id="389" r:id="rId38"/>
    <p:sldId id="390" r:id="rId39"/>
    <p:sldId id="391" r:id="rId40"/>
    <p:sldId id="392" r:id="rId41"/>
    <p:sldId id="393" r:id="rId42"/>
    <p:sldId id="395" r:id="rId43"/>
    <p:sldId id="401" r:id="rId44"/>
    <p:sldId id="404" r:id="rId45"/>
    <p:sldId id="402" r:id="rId46"/>
    <p:sldId id="403" r:id="rId47"/>
    <p:sldId id="406" r:id="rId48"/>
    <p:sldId id="377" r:id="rId49"/>
    <p:sldId id="354" r:id="rId50"/>
    <p:sldId id="356" r:id="rId51"/>
    <p:sldId id="338" r:id="rId52"/>
  </p:sldIdLst>
  <p:sldSz cx="9144000" cy="6858000" type="screen4x3"/>
  <p:notesSz cx="6858000" cy="99472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2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593" autoAdjust="0"/>
  </p:normalViewPr>
  <p:slideViewPr>
    <p:cSldViewPr>
      <p:cViewPr>
        <p:scale>
          <a:sx n="100" d="100"/>
          <a:sy n="100" d="100"/>
        </p:scale>
        <p:origin x="1026" y="-72"/>
      </p:cViewPr>
      <p:guideLst>
        <p:guide orient="horz" pos="2160"/>
        <p:guide pos="2925"/>
      </p:guideLst>
    </p:cSldViewPr>
  </p:slideViewPr>
  <p:notesTextViewPr>
    <p:cViewPr>
      <p:scale>
        <a:sx n="110" d="100"/>
        <a:sy n="11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45417-A84D-4F0C-A29F-E220B494FC20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42975" y="746125"/>
            <a:ext cx="4972050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724956"/>
            <a:ext cx="5486400" cy="44762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8185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9448185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0ED8A3-975F-414E-BDB4-F115E5184C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614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이렇게나 긴 제목을 가지고서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제가 경험한 것들을 같이 공유하고자 이 자리에 서있는 저는 한성대학교 연구원 </a:t>
            </a:r>
            <a:r>
              <a:rPr lang="ko-KR" altLang="en-US" dirty="0" err="1" smtClean="0"/>
              <a:t>이영배라고</a:t>
            </a:r>
            <a:r>
              <a:rPr lang="ko-KR" altLang="en-US" dirty="0" smtClean="0"/>
              <a:t>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반갑습니다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65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668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276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2473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1305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698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9371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7074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0482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4484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993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6279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1738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3975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9417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9548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8504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097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7012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0391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8900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188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5427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8686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0251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1691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6095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5680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5369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550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4473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9450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58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6382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9452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9499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4645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6943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1801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2446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6352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0993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1085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이상으로 지난 </a:t>
            </a:r>
            <a:r>
              <a:rPr lang="en-US" altLang="ko-KR" dirty="0" smtClean="0"/>
              <a:t>2</a:t>
            </a:r>
            <a:r>
              <a:rPr lang="ko-KR" altLang="en-US" dirty="0" smtClean="0"/>
              <a:t>년 동안</a:t>
            </a:r>
            <a:r>
              <a:rPr lang="ko-KR" altLang="en-US" baseline="0" dirty="0" smtClean="0"/>
              <a:t> 제가 경험했던 것들에 대한 이야기를 마치도록 하겠습니다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긴 시간임에도 관심을 가지고 들어주셔서 정말 감사합니다</a:t>
            </a:r>
            <a:r>
              <a:rPr lang="en-US" altLang="ko-KR" baseline="0" smtClean="0"/>
              <a:t>. </a:t>
            </a:r>
            <a:r>
              <a:rPr lang="ko-KR" altLang="en-US" smtClean="0"/>
              <a:t>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73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981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426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289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5499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516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841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139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444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70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161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19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362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06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988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332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446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46EAF-F7FF-4F3E-9258-2A53B81F3A94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551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www.anaconda.com/distribution/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60922" y="1412776"/>
            <a:ext cx="390611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b="1" dirty="0" smtClean="0">
                <a:solidFill>
                  <a:schemeClr val="accent6">
                    <a:lumMod val="75000"/>
                  </a:schemeClr>
                </a:solidFill>
              </a:rPr>
              <a:t>AI </a:t>
            </a:r>
            <a:r>
              <a:rPr lang="ko-KR" altLang="en-US" sz="5400" b="1" dirty="0" smtClean="0">
                <a:solidFill>
                  <a:schemeClr val="accent6">
                    <a:lumMod val="75000"/>
                  </a:schemeClr>
                </a:solidFill>
              </a:rPr>
              <a:t>실습교재</a:t>
            </a:r>
            <a:endParaRPr lang="ko-KR" altLang="en-US" sz="5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13980" y="4997261"/>
            <a:ext cx="2736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AI Art Crew LCL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AI Art Director </a:t>
            </a:r>
            <a:r>
              <a:rPr lang="ko-KR" altLang="en-US" sz="1600" b="1" dirty="0" smtClean="0">
                <a:solidFill>
                  <a:schemeClr val="accent6">
                    <a:lumMod val="75000"/>
                  </a:schemeClr>
                </a:solidFill>
              </a:rPr>
              <a:t>이영배</a:t>
            </a:r>
            <a:endParaRPr lang="ko-KR" altLang="en-US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61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40668" y="955945"/>
            <a:ext cx="699562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7. </a:t>
            </a:r>
            <a:r>
              <a:rPr lang="ko-KR" altLang="en-US" sz="1400" dirty="0" smtClean="0"/>
              <a:t>기존 모델을 활용하는 방법 </a:t>
            </a:r>
            <a:r>
              <a:rPr lang="ko-KR" altLang="en-US" sz="1400" dirty="0" smtClean="0"/>
              <a:t> 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1)</a:t>
            </a:r>
            <a:r>
              <a:rPr lang="ko-KR" altLang="en-US" sz="1200" dirty="0" smtClean="0"/>
              <a:t> </a:t>
            </a:r>
            <a:r>
              <a:rPr lang="ko-KR" altLang="en-US" sz="1200" dirty="0" smtClean="0"/>
              <a:t>사전 학습된 모델을 그대로 사용 </a:t>
            </a:r>
            <a:r>
              <a:rPr lang="en-US" altLang="ko-KR" sz="1200" dirty="0" smtClean="0"/>
              <a:t>– </a:t>
            </a:r>
            <a:r>
              <a:rPr lang="ko-KR" altLang="en-US" sz="1200" dirty="0" smtClean="0"/>
              <a:t>별도의 학습</a:t>
            </a:r>
            <a:r>
              <a:rPr lang="en-US" altLang="ko-KR" sz="1200" dirty="0" smtClean="0"/>
              <a:t>(X)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사전 학습된 모델의 일부를 변형해서 재 학습 → </a:t>
            </a:r>
            <a:r>
              <a:rPr lang="ko-KR" altLang="en-US" sz="1200" dirty="0"/>
              <a:t>전이 </a:t>
            </a:r>
            <a:r>
              <a:rPr lang="ko-KR" altLang="en-US" sz="1200" dirty="0" smtClean="0"/>
              <a:t>학습</a:t>
            </a:r>
            <a:r>
              <a:rPr lang="en-US" altLang="ko-KR" sz="1200" dirty="0" smtClean="0"/>
              <a:t>(transfer learning)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grpSp>
        <p:nvGrpSpPr>
          <p:cNvPr id="15" name="그룹 14"/>
          <p:cNvGrpSpPr/>
          <p:nvPr/>
        </p:nvGrpSpPr>
        <p:grpSpPr>
          <a:xfrm>
            <a:off x="4139952" y="2564904"/>
            <a:ext cx="4392489" cy="3874588"/>
            <a:chOff x="3378442" y="2708920"/>
            <a:chExt cx="4392489" cy="3874588"/>
          </a:xfrm>
        </p:grpSpPr>
        <p:grpSp>
          <p:nvGrpSpPr>
            <p:cNvPr id="2" name="그룹 1"/>
            <p:cNvGrpSpPr/>
            <p:nvPr/>
          </p:nvGrpSpPr>
          <p:grpSpPr>
            <a:xfrm>
              <a:off x="3378442" y="2708920"/>
              <a:ext cx="4392489" cy="3874588"/>
              <a:chOff x="1043608" y="2993201"/>
              <a:chExt cx="4392489" cy="3874588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3608" y="2993201"/>
                <a:ext cx="1098376" cy="3874588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2699792" y="3967770"/>
                <a:ext cx="23762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smtClean="0"/>
                  <a:t>freezing : </a:t>
                </a:r>
                <a:r>
                  <a:rPr lang="ko-KR" altLang="en-US" sz="1200" dirty="0" smtClean="0"/>
                  <a:t>학습</a:t>
                </a:r>
                <a:r>
                  <a:rPr lang="en-US" altLang="ko-KR" sz="1200" dirty="0" smtClean="0"/>
                  <a:t>(Ⅹ), </a:t>
                </a:r>
                <a:r>
                  <a:rPr lang="ko-KR" altLang="en-US" sz="1200" dirty="0" smtClean="0"/>
                  <a:t>시간 단축</a:t>
                </a:r>
                <a:endParaRPr lang="ko-KR" altLang="en-US" sz="1200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699792" y="5738181"/>
                <a:ext cx="273630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 smtClean="0"/>
                  <a:t>새로운 구조 </a:t>
                </a:r>
                <a:r>
                  <a:rPr lang="en-US" altLang="ko-KR" sz="1200" dirty="0" smtClean="0"/>
                  <a:t>modeling, </a:t>
                </a:r>
                <a:r>
                  <a:rPr lang="ko-KR" altLang="en-US" sz="1200" dirty="0" smtClean="0"/>
                  <a:t>정확도 향상</a:t>
                </a:r>
                <a:endParaRPr lang="ko-KR" altLang="en-US" sz="1200" dirty="0"/>
              </a:p>
            </p:txBody>
          </p:sp>
          <p:sp>
            <p:nvSpPr>
              <p:cNvPr id="13" name="오른쪽 화살표 12"/>
              <p:cNvSpPr/>
              <p:nvPr/>
            </p:nvSpPr>
            <p:spPr>
              <a:xfrm>
                <a:off x="2339752" y="4106269"/>
                <a:ext cx="288032" cy="6534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오른쪽 화살표 13"/>
              <p:cNvSpPr/>
              <p:nvPr/>
            </p:nvSpPr>
            <p:spPr>
              <a:xfrm>
                <a:off x="2339752" y="5817428"/>
                <a:ext cx="288032" cy="6534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3648726" y="3928074"/>
              <a:ext cx="5760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특성</a:t>
              </a:r>
              <a:endParaRPr lang="en-US" altLang="ko-KR" sz="1400" dirty="0" smtClean="0"/>
            </a:p>
            <a:p>
              <a:r>
                <a:rPr lang="ko-KR" altLang="en-US" sz="1400" dirty="0" smtClean="0"/>
                <a:t>추출</a:t>
              </a:r>
              <a:endParaRPr lang="ko-KR" altLang="en-US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648726" y="5466731"/>
              <a:ext cx="57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bg1"/>
                  </a:solidFill>
                </a:rPr>
                <a:t>분</a:t>
              </a:r>
              <a:r>
                <a:rPr lang="ko-KR" altLang="en-US" sz="1400" b="1" dirty="0">
                  <a:solidFill>
                    <a:schemeClr val="bg1"/>
                  </a:solidFill>
                </a:rPr>
                <a:t>류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827584" y="2564905"/>
            <a:ext cx="1777893" cy="3874588"/>
            <a:chOff x="1641725" y="2708921"/>
            <a:chExt cx="1777893" cy="387458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41725" y="2708921"/>
              <a:ext cx="1238087" cy="3874588"/>
            </a:xfrm>
            <a:prstGeom prst="rect">
              <a:avLst/>
            </a:prstGeom>
          </p:spPr>
        </p:pic>
        <p:sp>
          <p:nvSpPr>
            <p:cNvPr id="7" name="아래쪽 화살표 6"/>
            <p:cNvSpPr/>
            <p:nvPr/>
          </p:nvSpPr>
          <p:spPr>
            <a:xfrm>
              <a:off x="2970076" y="3429000"/>
              <a:ext cx="360040" cy="2520280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97814" y="3068960"/>
              <a:ext cx="5218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입력</a:t>
              </a:r>
              <a:endParaRPr lang="ko-KR" altLang="en-US" sz="12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897814" y="6032321"/>
              <a:ext cx="5218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/>
                <a:t>출</a:t>
              </a:r>
              <a:r>
                <a:rPr lang="ko-KR" altLang="en-US" sz="1200" b="1" dirty="0" smtClean="0"/>
                <a:t>력</a:t>
              </a:r>
              <a:endParaRPr lang="ko-KR" altLang="en-US" sz="1200" b="1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Ⅰ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실습 개요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482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0668" y="955945"/>
            <a:ext cx="7931732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1. </a:t>
            </a:r>
            <a:r>
              <a:rPr lang="ko-KR" altLang="en-US" sz="1400" dirty="0" smtClean="0"/>
              <a:t>실습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환경 소개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사용 언어 </a:t>
            </a:r>
            <a:r>
              <a:rPr lang="en-US" altLang="ko-KR" sz="1200" dirty="0" smtClean="0"/>
              <a:t>: </a:t>
            </a:r>
            <a:r>
              <a:rPr lang="ko-KR" altLang="en-US" sz="1200" dirty="0" err="1" smtClean="0"/>
              <a:t>파이썬</a:t>
            </a:r>
            <a:r>
              <a:rPr lang="en-US" altLang="ko-KR" sz="1200" dirty="0" smtClean="0"/>
              <a:t>(python3)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2)</a:t>
            </a:r>
            <a:r>
              <a:rPr lang="ko-KR" altLang="en-US" sz="1200" dirty="0" smtClean="0"/>
              <a:t> </a:t>
            </a:r>
            <a:r>
              <a:rPr lang="ko-KR" altLang="en-US" sz="1200" dirty="0" smtClean="0"/>
              <a:t>개발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도구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코드를 작성하고 수정할 수 있는 프로그램</a:t>
            </a:r>
            <a:endParaRPr lang="ko-KR" altLang="en-US" sz="120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772144"/>
              </p:ext>
            </p:extLst>
          </p:nvPr>
        </p:nvGraphicFramePr>
        <p:xfrm>
          <a:off x="611560" y="2060848"/>
          <a:ext cx="8064896" cy="15841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32448"/>
                <a:gridCol w="4032448"/>
              </a:tblGrid>
              <a:tr h="31717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i="0" kern="1200" dirty="0" err="1" smtClean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구글</a:t>
                      </a:r>
                      <a:r>
                        <a:rPr lang="en-US" altLang="ko-KR" sz="1400" b="0" i="0" kern="1200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b="0" i="0" kern="1200" dirty="0" err="1" smtClean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Colaboratory</a:t>
                      </a:r>
                      <a:endParaRPr lang="en-US" altLang="ko-KR" sz="1400" b="0" i="0" kern="1200" dirty="0">
                        <a:solidFill>
                          <a:srgbClr val="0070C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rgbClr val="0070C0"/>
                          </a:solidFill>
                        </a:rPr>
                        <a:t>아나콘다</a:t>
                      </a:r>
                      <a:r>
                        <a:rPr lang="en-US" altLang="ko-KR" sz="1400" dirty="0" smtClean="0">
                          <a:solidFill>
                            <a:srgbClr val="0070C0"/>
                          </a:solidFill>
                        </a:rPr>
                        <a:t>(anaconda)3</a:t>
                      </a:r>
                      <a:endParaRPr lang="ko-KR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12670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err="1" smtClean="0"/>
                        <a:t>구글</a:t>
                      </a:r>
                      <a:r>
                        <a:rPr lang="ko-KR" altLang="en-US" sz="1200" dirty="0" smtClean="0"/>
                        <a:t> 드라이브와 연동해서 사용하는 개발 도구</a:t>
                      </a:r>
                      <a:endParaRPr lang="en-US" altLang="ko-KR" sz="12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기존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en-US" altLang="ko-KR" sz="1200" dirty="0" err="1" smtClean="0"/>
                        <a:t>jupyter</a:t>
                      </a:r>
                      <a:r>
                        <a:rPr lang="en-US" altLang="ko-KR" sz="1200" dirty="0" smtClean="0"/>
                        <a:t> notebook + </a:t>
                      </a:r>
                      <a:r>
                        <a:rPr lang="ko-KR" altLang="en-US" sz="1200" dirty="0" err="1" smtClean="0"/>
                        <a:t>구글</a:t>
                      </a:r>
                      <a:r>
                        <a:rPr lang="ko-KR" altLang="en-US" sz="1200" dirty="0" smtClean="0"/>
                        <a:t> 제공 </a:t>
                      </a:r>
                      <a:r>
                        <a:rPr lang="ko-KR" altLang="en-US" sz="1200" dirty="0" err="1" smtClean="0"/>
                        <a:t>클라우드</a:t>
                      </a:r>
                      <a:r>
                        <a:rPr lang="ko-KR" altLang="en-US" sz="1200" dirty="0" smtClean="0"/>
                        <a:t> 서비스   </a:t>
                      </a:r>
                      <a:endParaRPr lang="en-US" altLang="ko-KR" sz="12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  (CPU </a:t>
                      </a:r>
                      <a:r>
                        <a:rPr lang="ko-KR" altLang="en-US" sz="1200" dirty="0" err="1" smtClean="0"/>
                        <a:t>듀얼코어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2.2GHz, RAM 12.7GB + GPU : NVIDIA     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   Tesla K80 1</a:t>
                      </a:r>
                      <a:r>
                        <a:rPr lang="ko-KR" altLang="en-US" sz="1200" dirty="0" smtClean="0"/>
                        <a:t>개 제공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본인의 컴퓨터와 연동해서 사용하는 개발도구</a:t>
                      </a:r>
                      <a:endParaRPr lang="en-US" altLang="ko-KR" sz="1200" dirty="0" smtClean="0"/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err="1" smtClean="0"/>
                        <a:t>파이썬</a:t>
                      </a:r>
                      <a:r>
                        <a:rPr lang="ko-KR" altLang="en-US" sz="1200" dirty="0" smtClean="0"/>
                        <a:t> 및 유용한 여러 라이브러리들을 한번에 설치  </a:t>
                      </a:r>
                      <a:endParaRPr lang="en-US" altLang="ko-KR" sz="1200" dirty="0" smtClean="0"/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dirty="0" smtClean="0"/>
                        <a:t>  </a:t>
                      </a:r>
                      <a:r>
                        <a:rPr lang="ko-KR" altLang="en-US" sz="1200" dirty="0" smtClean="0"/>
                        <a:t>할 수 있음 </a:t>
                      </a:r>
                      <a:endParaRPr lang="en-US" altLang="ko-KR" sz="12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baseline="0" dirty="0" err="1" smtClean="0"/>
                        <a:t>클라우드</a:t>
                      </a:r>
                      <a:r>
                        <a:rPr lang="ko-KR" altLang="en-US" sz="1200" baseline="0" dirty="0" smtClean="0"/>
                        <a:t> 환경에서 실행하기 어려운 작업을 할 때 사용</a:t>
                      </a:r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990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0668" y="955945"/>
            <a:ext cx="7355668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2. </a:t>
            </a:r>
            <a:r>
              <a:rPr lang="ko-KR" altLang="en-US" sz="1400" dirty="0" smtClean="0"/>
              <a:t>아나콘다 설치하기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해당 사이트 방문 </a:t>
            </a:r>
            <a:r>
              <a:rPr lang="en-US" altLang="ko-KR" sz="1200" dirty="0" smtClean="0"/>
              <a:t>: </a:t>
            </a:r>
            <a:r>
              <a:rPr lang="en-US" altLang="ko-KR" sz="1200" dirty="0">
                <a:hlinkClick r:id="rId3"/>
              </a:rPr>
              <a:t>https://www.anaconda.com/distribution/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2)</a:t>
            </a:r>
            <a:r>
              <a:rPr lang="ko-KR" altLang="en-US" sz="1200" dirty="0" smtClean="0"/>
              <a:t> </a:t>
            </a:r>
            <a:r>
              <a:rPr lang="ko-KR" altLang="en-US" sz="1200" dirty="0" smtClean="0"/>
              <a:t>상단 왼쪽에 있는 다운로드 클릭                                    </a:t>
            </a:r>
            <a:r>
              <a:rPr lang="en-US" altLang="ko-KR" sz="1200" dirty="0" smtClean="0"/>
              <a:t>3)</a:t>
            </a:r>
            <a:r>
              <a:rPr lang="ko-KR" altLang="en-US" sz="1200" dirty="0" smtClean="0"/>
              <a:t> </a:t>
            </a:r>
            <a:r>
              <a:rPr lang="ko-KR" altLang="en-US" sz="1200" dirty="0" smtClean="0"/>
              <a:t>윈도우용 </a:t>
            </a:r>
            <a:r>
              <a:rPr lang="ko-KR" altLang="en-US" sz="1200" dirty="0" err="1" smtClean="0"/>
              <a:t>파이썬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3.7</a:t>
            </a:r>
            <a:r>
              <a:rPr lang="ko-KR" altLang="en-US" sz="1200" dirty="0" smtClean="0"/>
              <a:t>버전 다운로드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</a:t>
            </a:r>
            <a:r>
              <a:rPr lang="en-US" altLang="ko-KR" sz="1200" dirty="0" smtClean="0"/>
              <a:t>4) </a:t>
            </a:r>
            <a:r>
              <a:rPr lang="ko-KR" altLang="en-US" sz="1200" dirty="0" smtClean="0"/>
              <a:t>다음 순서대로 설치를 진행한다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grpSp>
        <p:nvGrpSpPr>
          <p:cNvPr id="7" name="그룹 6"/>
          <p:cNvGrpSpPr/>
          <p:nvPr/>
        </p:nvGrpSpPr>
        <p:grpSpPr>
          <a:xfrm>
            <a:off x="683568" y="2086064"/>
            <a:ext cx="3240360" cy="2175932"/>
            <a:chOff x="611560" y="1988840"/>
            <a:chExt cx="4220536" cy="274957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1560" y="1988840"/>
              <a:ext cx="4220536" cy="2749572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1331640" y="3218485"/>
              <a:ext cx="792088" cy="2825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813951" y="2121218"/>
            <a:ext cx="4299400" cy="2003483"/>
            <a:chOff x="4813951" y="2121218"/>
            <a:chExt cx="4299400" cy="200348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13951" y="2121218"/>
              <a:ext cx="4299400" cy="2003483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5594939" y="3151264"/>
              <a:ext cx="662190" cy="3497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568" y="4875872"/>
            <a:ext cx="2448272" cy="18993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3318" y="4848090"/>
            <a:ext cx="2501283" cy="192713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2200" y="4875872"/>
            <a:ext cx="2429930" cy="190211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385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60650" y="908720"/>
            <a:ext cx="35012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  </a:t>
            </a:r>
            <a:r>
              <a:rPr lang="en-US" altLang="ko-KR" sz="1200" dirty="0" smtClean="0"/>
              <a:t>5) </a:t>
            </a:r>
            <a:r>
              <a:rPr lang="ko-KR" altLang="en-US" sz="1200" dirty="0" smtClean="0"/>
              <a:t>다음 순서대로 설치를 진행하여 마무리한다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1639172"/>
            <a:ext cx="2448272" cy="189826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381" y="1541551"/>
            <a:ext cx="2447952" cy="189801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21" y="4149080"/>
            <a:ext cx="2448272" cy="189826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4149080"/>
            <a:ext cx="2448272" cy="189826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060" y="4149079"/>
            <a:ext cx="2448273" cy="189826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21" y="1639172"/>
            <a:ext cx="2448272" cy="18982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361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51520" y="908720"/>
            <a:ext cx="3816424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3. </a:t>
            </a:r>
            <a:r>
              <a:rPr lang="en-US" altLang="ko-KR" sz="1400" dirty="0" smtClean="0"/>
              <a:t>pip</a:t>
            </a:r>
            <a:r>
              <a:rPr lang="ko-KR" altLang="en-US" sz="1400" dirty="0" smtClean="0"/>
              <a:t> 설치하기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아나콘다 프롬프트를 실행한다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2)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conda</a:t>
            </a:r>
            <a:r>
              <a:rPr lang="en-US" altLang="ko-KR" sz="1200" dirty="0" smtClean="0"/>
              <a:t> install pip</a:t>
            </a:r>
            <a:r>
              <a:rPr lang="ko-KR" altLang="en-US" sz="1200" dirty="0" smtClean="0"/>
              <a:t>를 입력하고 실행한다</a:t>
            </a:r>
            <a:endParaRPr lang="en-US" altLang="ko-KR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71" y="1628800"/>
            <a:ext cx="3039157" cy="26884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71" y="4940472"/>
            <a:ext cx="5457357" cy="8654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19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51520" y="908720"/>
            <a:ext cx="3816424" cy="373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4</a:t>
            </a:r>
            <a:r>
              <a:rPr lang="en-US" altLang="ko-KR" sz="1400" dirty="0" smtClean="0"/>
              <a:t>. </a:t>
            </a:r>
            <a:r>
              <a:rPr lang="en-US" altLang="ko-KR" sz="1400" dirty="0" err="1" smtClean="0"/>
              <a:t>labelImg</a:t>
            </a:r>
            <a:r>
              <a:rPr lang="ko-KR" altLang="en-US" sz="1400" dirty="0" smtClean="0"/>
              <a:t> 설치하기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아나콘다 프롬프트를 실행한다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2)</a:t>
            </a:r>
            <a:r>
              <a:rPr lang="en-US" altLang="ko-KR" sz="1200" dirty="0" smtClean="0"/>
              <a:t> </a:t>
            </a:r>
            <a:r>
              <a:rPr lang="en-US" altLang="ko-KR" sz="1200" dirty="0" smtClean="0"/>
              <a:t>pip install </a:t>
            </a:r>
            <a:r>
              <a:rPr lang="en-US" altLang="ko-KR" sz="1200" dirty="0" err="1" smtClean="0"/>
              <a:t>labelImg</a:t>
            </a:r>
            <a:r>
              <a:rPr lang="ko-KR" altLang="en-US" sz="1200" dirty="0" smtClean="0"/>
              <a:t>를 입력하고 실행한다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3)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labelImg</a:t>
            </a:r>
            <a:r>
              <a:rPr lang="ko-KR" altLang="en-US" sz="1200" dirty="0" smtClean="0"/>
              <a:t>를 입력하고 실행한다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916832"/>
            <a:ext cx="5832648" cy="21676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93" y="4624254"/>
            <a:ext cx="2520280" cy="53252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969" y="5156782"/>
            <a:ext cx="2396977" cy="162921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4890518"/>
            <a:ext cx="4207834" cy="1859786"/>
          </a:xfrm>
          <a:prstGeom prst="rect">
            <a:avLst/>
          </a:prstGeom>
        </p:spPr>
      </p:pic>
      <p:sp>
        <p:nvSpPr>
          <p:cNvPr id="3" name="위로 굽은 화살표 2"/>
          <p:cNvSpPr/>
          <p:nvPr/>
        </p:nvSpPr>
        <p:spPr>
          <a:xfrm rot="5400000">
            <a:off x="864108" y="5369485"/>
            <a:ext cx="360040" cy="325269"/>
          </a:xfrm>
          <a:prstGeom prst="bentUp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오른쪽 화살표 3"/>
          <p:cNvSpPr/>
          <p:nvPr/>
        </p:nvSpPr>
        <p:spPr>
          <a:xfrm>
            <a:off x="3990519" y="5901680"/>
            <a:ext cx="510923" cy="162538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811181" y="5481307"/>
            <a:ext cx="777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/>
              <a:t>라벨링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작업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807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0668" y="955945"/>
            <a:ext cx="4259324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5. </a:t>
            </a: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colab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설정하기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1)</a:t>
            </a:r>
            <a:r>
              <a:rPr lang="en-US" altLang="ko-KR" sz="1200" dirty="0" smtClean="0"/>
              <a:t>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검색창에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‘</a:t>
            </a:r>
            <a:r>
              <a:rPr lang="en-US" altLang="ko-KR" sz="1200" dirty="0" err="1" smtClean="0"/>
              <a:t>google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colab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을 검색한다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2)</a:t>
            </a:r>
            <a:r>
              <a:rPr lang="en-US" altLang="ko-KR" sz="1200" dirty="0" smtClean="0"/>
              <a:t> </a:t>
            </a:r>
            <a:r>
              <a:rPr lang="ko-KR" altLang="en-US" sz="1200" dirty="0" err="1" smtClean="0"/>
              <a:t>로그인한다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계정을 선택하고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다음을 클릭한다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26" y="2209087"/>
            <a:ext cx="8053189" cy="127722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74" y="4141432"/>
            <a:ext cx="4486275" cy="2057400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5280674" y="4159771"/>
            <a:ext cx="3612320" cy="2611586"/>
            <a:chOff x="5280674" y="4159771"/>
            <a:chExt cx="3612320" cy="2611586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80674" y="4159771"/>
              <a:ext cx="3354662" cy="2611586"/>
            </a:xfrm>
            <a:prstGeom prst="rect">
              <a:avLst/>
            </a:prstGeom>
          </p:spPr>
        </p:pic>
        <p:sp>
          <p:nvSpPr>
            <p:cNvPr id="18" name="폭발 1 17"/>
            <p:cNvSpPr/>
            <p:nvPr/>
          </p:nvSpPr>
          <p:spPr>
            <a:xfrm>
              <a:off x="7884368" y="5695583"/>
              <a:ext cx="1008626" cy="1006497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rgbClr val="7030A0"/>
                  </a:solidFill>
                </a:rPr>
                <a:t>클릭</a:t>
              </a:r>
              <a:endParaRPr lang="ko-KR" altLang="en-US" sz="12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20" name="폭발 1 19"/>
          <p:cNvSpPr/>
          <p:nvPr/>
        </p:nvSpPr>
        <p:spPr>
          <a:xfrm>
            <a:off x="7884368" y="1841203"/>
            <a:ext cx="1008626" cy="1006497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rgbClr val="7030A0"/>
                </a:solidFill>
              </a:rPr>
              <a:t>클릭</a:t>
            </a:r>
            <a:endParaRPr lang="ko-KR" altLang="en-US" sz="1200" b="1" dirty="0">
              <a:solidFill>
                <a:srgbClr val="7030A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313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0668" y="955945"/>
            <a:ext cx="425932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5.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</a:t>
            </a:r>
            <a:r>
              <a:rPr lang="en-US" altLang="ko-KR" sz="1400" dirty="0" err="1"/>
              <a:t>colab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설정하기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가장 상단에 있는 사이트 </a:t>
            </a:r>
            <a:r>
              <a:rPr lang="en-US" altLang="ko-KR" sz="1200" dirty="0" smtClean="0"/>
              <a:t>‘Google </a:t>
            </a:r>
            <a:r>
              <a:rPr lang="en-US" altLang="ko-KR" sz="1200" dirty="0" err="1" smtClean="0"/>
              <a:t>Colab</a:t>
            </a:r>
            <a:r>
              <a:rPr lang="en-US" altLang="ko-KR" sz="1200" dirty="0" smtClean="0"/>
              <a:t>’</a:t>
            </a:r>
            <a:r>
              <a:rPr lang="ko-KR" altLang="en-US" sz="1200" dirty="0"/>
              <a:t>을</a:t>
            </a:r>
            <a:r>
              <a:rPr lang="ko-KR" altLang="en-US" sz="1200" dirty="0" smtClean="0"/>
              <a:t> 클릭한다</a:t>
            </a:r>
            <a:endParaRPr lang="ko-KR" altLang="en-US" sz="12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1025925" y="2060848"/>
            <a:ext cx="7128792" cy="3168352"/>
            <a:chOff x="611560" y="1916832"/>
            <a:chExt cx="6508973" cy="249341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560" y="1916832"/>
              <a:ext cx="6508973" cy="2493415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1778862" y="3163539"/>
              <a:ext cx="1080120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오른쪽 화살표 4"/>
            <p:cNvSpPr/>
            <p:nvPr/>
          </p:nvSpPr>
          <p:spPr>
            <a:xfrm>
              <a:off x="2887399" y="3199543"/>
              <a:ext cx="792088" cy="216024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폭발 1 6"/>
            <p:cNvSpPr/>
            <p:nvPr/>
          </p:nvSpPr>
          <p:spPr>
            <a:xfrm>
              <a:off x="3641078" y="2885634"/>
              <a:ext cx="920930" cy="792088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rgbClr val="7030A0"/>
                  </a:solidFill>
                </a:rPr>
                <a:t>클릭</a:t>
              </a:r>
              <a:endParaRPr lang="ko-KR" altLang="en-US" sz="12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799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0668" y="955945"/>
            <a:ext cx="425932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5.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</a:t>
            </a:r>
            <a:r>
              <a:rPr lang="en-US" altLang="ko-KR" sz="1400" dirty="0" err="1"/>
              <a:t>colab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설정하기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5)</a:t>
            </a:r>
            <a:r>
              <a:rPr lang="en-US" altLang="ko-KR" sz="1200" dirty="0" smtClean="0"/>
              <a:t>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새 </a:t>
            </a:r>
            <a:r>
              <a:rPr lang="en-US" altLang="ko-KR" sz="1200" dirty="0" smtClean="0"/>
              <a:t>PYTHON3 </a:t>
            </a:r>
            <a:r>
              <a:rPr lang="ko-KR" altLang="en-US" sz="1200" dirty="0" smtClean="0"/>
              <a:t>노트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를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클릭한다</a:t>
            </a:r>
            <a:endParaRPr lang="ko-KR" altLang="en-US" sz="1200" dirty="0"/>
          </a:p>
        </p:txBody>
      </p:sp>
      <p:grpSp>
        <p:nvGrpSpPr>
          <p:cNvPr id="4" name="그룹 3"/>
          <p:cNvGrpSpPr/>
          <p:nvPr/>
        </p:nvGrpSpPr>
        <p:grpSpPr>
          <a:xfrm>
            <a:off x="709447" y="1910502"/>
            <a:ext cx="7761747" cy="3592529"/>
            <a:chOff x="1092600" y="1772816"/>
            <a:chExt cx="7761747" cy="3592529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2600" y="1772816"/>
              <a:ext cx="6995442" cy="3437654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5806175" y="4808771"/>
              <a:ext cx="1182975" cy="2692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오른쪽 화살표 15"/>
            <p:cNvSpPr/>
            <p:nvPr/>
          </p:nvSpPr>
          <p:spPr>
            <a:xfrm>
              <a:off x="7020272" y="4830323"/>
              <a:ext cx="867515" cy="201904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폭발 1 16"/>
            <p:cNvSpPr/>
            <p:nvPr/>
          </p:nvSpPr>
          <p:spPr>
            <a:xfrm>
              <a:off x="7845721" y="4625029"/>
              <a:ext cx="1008626" cy="740316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rgbClr val="00B0F0"/>
                  </a:solidFill>
                </a:rPr>
                <a:t>클릭</a:t>
              </a:r>
              <a:endParaRPr lang="ko-KR" altLang="en-US" sz="1200" b="1" dirty="0">
                <a:solidFill>
                  <a:srgbClr val="00B0F0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765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0668" y="955945"/>
            <a:ext cx="5915508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5</a:t>
            </a:r>
            <a:r>
              <a:rPr lang="en-US" altLang="ko-KR" sz="1400" dirty="0" smtClean="0"/>
              <a:t>.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</a:t>
            </a:r>
            <a:r>
              <a:rPr lang="en-US" altLang="ko-KR" sz="1400" dirty="0" err="1"/>
              <a:t>colab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설정하기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다음과 같은 것이 생성된다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다음과 같은 명령어를 입력하고 </a:t>
            </a:r>
            <a:r>
              <a:rPr lang="en-US" altLang="ko-KR" sz="1200" dirty="0"/>
              <a:t>[</a:t>
            </a:r>
            <a:r>
              <a:rPr lang="en-US" altLang="ko-KR" sz="1200" dirty="0" smtClean="0"/>
              <a:t>Ctrl] + [Enter] </a:t>
            </a:r>
            <a:r>
              <a:rPr lang="ko-KR" altLang="en-US" sz="1200" dirty="0" smtClean="0"/>
              <a:t>혹은 실행 버튼을 클릭한다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911" y="1648442"/>
            <a:ext cx="6294819" cy="2252275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900466" y="4882752"/>
            <a:ext cx="7379707" cy="1790700"/>
            <a:chOff x="307346" y="4719248"/>
            <a:chExt cx="7379707" cy="17907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8653" y="4719248"/>
              <a:ext cx="6248400" cy="1790700"/>
            </a:xfrm>
            <a:prstGeom prst="rect">
              <a:avLst/>
            </a:prstGeom>
          </p:spPr>
        </p:pic>
        <p:sp>
          <p:nvSpPr>
            <p:cNvPr id="7" name="폭발 1 6"/>
            <p:cNvSpPr/>
            <p:nvPr/>
          </p:nvSpPr>
          <p:spPr>
            <a:xfrm>
              <a:off x="2088480" y="5229200"/>
              <a:ext cx="827336" cy="844309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오른쪽 화살표 10"/>
            <p:cNvSpPr/>
            <p:nvPr/>
          </p:nvSpPr>
          <p:spPr>
            <a:xfrm flipH="1">
              <a:off x="1224384" y="5583506"/>
              <a:ext cx="864096" cy="216024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폭발 1 17"/>
            <p:cNvSpPr/>
            <p:nvPr/>
          </p:nvSpPr>
          <p:spPr>
            <a:xfrm>
              <a:off x="307346" y="5269363"/>
              <a:ext cx="917038" cy="844309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rgbClr val="7030A0"/>
                  </a:solidFill>
                </a:rPr>
                <a:t>클릭</a:t>
              </a:r>
              <a:endParaRPr lang="ko-KR" altLang="en-US" sz="12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947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9" y="159023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99592" y="2986244"/>
            <a:ext cx="6515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3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이미지 처리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인식</a:t>
            </a:r>
            <a:r>
              <a:rPr lang="en-US" altLang="ko-KR" sz="2000" dirty="0" smtClean="0"/>
              <a:t>(Recognition) / </a:t>
            </a:r>
            <a:r>
              <a:rPr lang="ko-KR" altLang="en-US" sz="2000" dirty="0" smtClean="0"/>
              <a:t>분류</a:t>
            </a:r>
            <a:r>
              <a:rPr lang="en-US" altLang="ko-KR" sz="2000" dirty="0" smtClean="0"/>
              <a:t>(Classification)</a:t>
            </a:r>
            <a:endParaRPr lang="ko-KR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899592" y="3701170"/>
            <a:ext cx="3909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4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이미지 처리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검출</a:t>
            </a:r>
            <a:r>
              <a:rPr lang="en-US" altLang="ko-KR" sz="2000" dirty="0" smtClean="0"/>
              <a:t>(Detection)</a:t>
            </a:r>
            <a:endParaRPr lang="ko-KR" alt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899592" y="4509120"/>
            <a:ext cx="5002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5</a:t>
            </a:r>
            <a:r>
              <a:rPr lang="en-US" altLang="ko-KR" sz="2000" dirty="0" smtClean="0"/>
              <a:t>. </a:t>
            </a:r>
            <a:r>
              <a:rPr lang="ko-KR" altLang="en-US" sz="2000" dirty="0" err="1" smtClean="0"/>
              <a:t>시계열</a:t>
            </a:r>
            <a:r>
              <a:rPr lang="ko-KR" altLang="en-US" sz="2000" dirty="0" smtClean="0"/>
              <a:t> 데이터 처리 </a:t>
            </a:r>
            <a:r>
              <a:rPr lang="en-US" altLang="ko-KR" sz="2000" dirty="0" smtClean="0"/>
              <a:t>- LSTM / seq2seq 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899592" y="1585779"/>
            <a:ext cx="6515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1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실습 개요</a:t>
            </a:r>
            <a:r>
              <a:rPr lang="en-US" altLang="ko-KR" sz="2000" dirty="0" smtClean="0"/>
              <a:t> </a:t>
            </a:r>
            <a:endParaRPr lang="ko-KR" alt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899592" y="2340570"/>
            <a:ext cx="6515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환경 설정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0602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0668" y="955945"/>
            <a:ext cx="591550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5.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</a:t>
            </a:r>
            <a:r>
              <a:rPr lang="en-US" altLang="ko-KR" sz="1400" dirty="0" err="1"/>
              <a:t>colab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설정하기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파란색 링크를 클릭하여 아래 그림과 같이 계정 인증을 진행한다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380607" y="1108510"/>
            <a:ext cx="8419427" cy="2496984"/>
            <a:chOff x="380607" y="1108510"/>
            <a:chExt cx="8419427" cy="249698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0607" y="1717987"/>
              <a:ext cx="8419427" cy="1887507"/>
            </a:xfrm>
            <a:prstGeom prst="rect">
              <a:avLst/>
            </a:prstGeom>
          </p:spPr>
        </p:pic>
        <p:sp>
          <p:nvSpPr>
            <p:cNvPr id="4" name="오른쪽 화살표 3"/>
            <p:cNvSpPr/>
            <p:nvPr/>
          </p:nvSpPr>
          <p:spPr>
            <a:xfrm rot="16200000">
              <a:off x="5751554" y="2122907"/>
              <a:ext cx="548292" cy="20811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폭발 1 12"/>
            <p:cNvSpPr/>
            <p:nvPr/>
          </p:nvSpPr>
          <p:spPr>
            <a:xfrm>
              <a:off x="5580112" y="1108510"/>
              <a:ext cx="917038" cy="844309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rgbClr val="7030A0"/>
                  </a:solidFill>
                </a:rPr>
                <a:t>클릭</a:t>
              </a:r>
              <a:endParaRPr lang="ko-KR" altLang="en-US" sz="12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467544" y="3629312"/>
            <a:ext cx="8487549" cy="3096930"/>
            <a:chOff x="467544" y="3629312"/>
            <a:chExt cx="8487549" cy="309693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544" y="4026928"/>
              <a:ext cx="3013617" cy="183493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9128" y="3629312"/>
              <a:ext cx="1656184" cy="3096930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280" y="4026928"/>
              <a:ext cx="3641813" cy="2689209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080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0668" y="955945"/>
            <a:ext cx="533944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5.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</a:t>
            </a:r>
            <a:r>
              <a:rPr lang="en-US" altLang="ko-KR" sz="1400" dirty="0" err="1"/>
              <a:t>colab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설정하기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로그인 화면에서 인증 코드를 복사하여 다음과 같이 붙여 넣는다 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648442"/>
            <a:ext cx="3960440" cy="21927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11" y="4149080"/>
            <a:ext cx="7128219" cy="26131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341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937980"/>
            <a:ext cx="7488832" cy="169672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0668" y="955945"/>
            <a:ext cx="627554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5.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</a:t>
            </a:r>
            <a:r>
              <a:rPr lang="en-US" altLang="ko-KR" sz="1400" dirty="0" err="1"/>
              <a:t>colab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설정하기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인증 코드를 입력한 후 </a:t>
            </a:r>
            <a:r>
              <a:rPr lang="en-US" altLang="ko-KR" sz="1200" dirty="0" smtClean="0"/>
              <a:t>[Enter]</a:t>
            </a:r>
            <a:r>
              <a:rPr lang="ko-KR" altLang="en-US" sz="1200" dirty="0" smtClean="0"/>
              <a:t>키를 눌러서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인증을 완료한다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921" y="4509120"/>
            <a:ext cx="7326142" cy="1728192"/>
          </a:xfrm>
          <a:prstGeom prst="rect">
            <a:avLst/>
          </a:prstGeom>
        </p:spPr>
      </p:pic>
      <p:sp>
        <p:nvSpPr>
          <p:cNvPr id="3" name="아래쪽 화살표 2"/>
          <p:cNvSpPr/>
          <p:nvPr/>
        </p:nvSpPr>
        <p:spPr>
          <a:xfrm>
            <a:off x="4310811" y="3793889"/>
            <a:ext cx="378361" cy="432048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714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0668" y="955945"/>
            <a:ext cx="6275548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5.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</a:t>
            </a:r>
            <a:r>
              <a:rPr lang="en-US" altLang="ko-KR" sz="1400" dirty="0" err="1"/>
              <a:t>colab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설정하기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파일 이름을 </a:t>
            </a:r>
            <a:r>
              <a:rPr lang="en-US" altLang="ko-KR" sz="1200" dirty="0" smtClean="0"/>
              <a:t>test1</a:t>
            </a:r>
            <a:r>
              <a:rPr lang="ko-KR" altLang="en-US" sz="1200" dirty="0" smtClean="0"/>
              <a:t>로 변경하고 </a:t>
            </a:r>
            <a:r>
              <a:rPr lang="en-US" altLang="ko-KR" sz="1200" dirty="0" smtClean="0"/>
              <a:t>[Ctrl]+[s]</a:t>
            </a:r>
            <a:r>
              <a:rPr lang="ko-KR" altLang="en-US" sz="1200" dirty="0" smtClean="0"/>
              <a:t>키를 눌러서 저장한다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저장 위치 확인 </a:t>
            </a:r>
            <a:r>
              <a:rPr lang="en-US" altLang="ko-KR" sz="1200" dirty="0" smtClean="0"/>
              <a:t>–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r>
              <a:rPr lang="ko-KR" altLang="en-US" sz="1200" dirty="0" smtClean="0"/>
              <a:t>새 </a:t>
            </a:r>
            <a:r>
              <a:rPr lang="ko-KR" altLang="en-US" sz="1200" dirty="0" smtClean="0"/>
              <a:t>탭을 눌러서 새 창을 불러온다 </a:t>
            </a:r>
            <a:endParaRPr lang="ko-KR" altLang="en-US" sz="1200" dirty="0"/>
          </a:p>
        </p:txBody>
      </p:sp>
      <p:grpSp>
        <p:nvGrpSpPr>
          <p:cNvPr id="8" name="그룹 7"/>
          <p:cNvGrpSpPr/>
          <p:nvPr/>
        </p:nvGrpSpPr>
        <p:grpSpPr>
          <a:xfrm>
            <a:off x="1048174" y="1772816"/>
            <a:ext cx="7084293" cy="2258497"/>
            <a:chOff x="1048174" y="1772816"/>
            <a:chExt cx="7084293" cy="225849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8174" y="1772816"/>
              <a:ext cx="7084293" cy="2258497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1619672" y="1772816"/>
              <a:ext cx="1296144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004048" y="2060848"/>
              <a:ext cx="1728192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275620" y="4874914"/>
            <a:ext cx="6629400" cy="1323464"/>
            <a:chOff x="1275620" y="4834824"/>
            <a:chExt cx="6629400" cy="132346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5620" y="4948613"/>
              <a:ext cx="6629400" cy="1209675"/>
            </a:xfrm>
            <a:prstGeom prst="rect">
              <a:avLst/>
            </a:prstGeom>
          </p:spPr>
        </p:pic>
        <p:sp>
          <p:nvSpPr>
            <p:cNvPr id="14" name="폭발 1 13"/>
            <p:cNvSpPr/>
            <p:nvPr/>
          </p:nvSpPr>
          <p:spPr>
            <a:xfrm>
              <a:off x="5868144" y="4834824"/>
              <a:ext cx="551106" cy="605796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875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0668" y="955945"/>
            <a:ext cx="677960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5.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</a:t>
            </a:r>
            <a:r>
              <a:rPr lang="en-US" altLang="ko-KR" sz="1400" dirty="0" err="1"/>
              <a:t>colab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설정하기</a:t>
            </a:r>
            <a:endParaRPr lang="ko-KR" altLang="en-US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12)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저장 위치 확인 </a:t>
            </a:r>
            <a:r>
              <a:rPr lang="en-US" altLang="ko-KR" sz="1200" dirty="0"/>
              <a:t>–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새 창에서 다음과 같이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드라이브를 실행한다 </a:t>
            </a:r>
            <a:r>
              <a:rPr lang="en-US" altLang="ko-KR" sz="1200" dirty="0" smtClean="0"/>
              <a:t> </a:t>
            </a:r>
            <a:endParaRPr lang="en-US" altLang="ko-KR" sz="1200" dirty="0"/>
          </a:p>
        </p:txBody>
      </p:sp>
      <p:grpSp>
        <p:nvGrpSpPr>
          <p:cNvPr id="24" name="그룹 23"/>
          <p:cNvGrpSpPr/>
          <p:nvPr/>
        </p:nvGrpSpPr>
        <p:grpSpPr>
          <a:xfrm>
            <a:off x="882211" y="1625569"/>
            <a:ext cx="7416219" cy="4857192"/>
            <a:chOff x="1188229" y="1340768"/>
            <a:chExt cx="7416219" cy="485719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8229" y="2060848"/>
              <a:ext cx="6804183" cy="4137112"/>
            </a:xfrm>
            <a:prstGeom prst="rect">
              <a:avLst/>
            </a:prstGeom>
          </p:spPr>
        </p:pic>
        <p:sp>
          <p:nvSpPr>
            <p:cNvPr id="22" name="폭발 1 21"/>
            <p:cNvSpPr/>
            <p:nvPr/>
          </p:nvSpPr>
          <p:spPr>
            <a:xfrm>
              <a:off x="6876256" y="1340768"/>
              <a:ext cx="1116156" cy="882930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rgbClr val="7030A0"/>
                  </a:solidFill>
                </a:rPr>
                <a:t>클릭</a:t>
              </a:r>
              <a:r>
                <a:rPr lang="en-US" altLang="ko-KR" sz="1200" b="1" dirty="0" smtClean="0">
                  <a:solidFill>
                    <a:srgbClr val="7030A0"/>
                  </a:solidFill>
                </a:rPr>
                <a:t>1</a:t>
              </a:r>
              <a:endParaRPr lang="ko-KR" altLang="en-US" sz="1200" b="1" dirty="0">
                <a:solidFill>
                  <a:srgbClr val="7030A0"/>
                </a:solidFill>
              </a:endParaRPr>
            </a:p>
          </p:txBody>
        </p:sp>
        <p:sp>
          <p:nvSpPr>
            <p:cNvPr id="23" name="폭발 1 22"/>
            <p:cNvSpPr/>
            <p:nvPr/>
          </p:nvSpPr>
          <p:spPr>
            <a:xfrm>
              <a:off x="7524360" y="4005064"/>
              <a:ext cx="1080088" cy="882930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rgbClr val="7030A0"/>
                  </a:solidFill>
                </a:rPr>
                <a:t>클릭</a:t>
              </a:r>
              <a:r>
                <a:rPr lang="en-US" altLang="ko-KR" sz="1200" b="1" dirty="0">
                  <a:solidFill>
                    <a:srgbClr val="7030A0"/>
                  </a:solidFill>
                </a:rPr>
                <a:t>2</a:t>
              </a:r>
              <a:endParaRPr lang="ko-KR" altLang="en-US" sz="12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285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0668" y="955945"/>
            <a:ext cx="843578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5.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</a:t>
            </a:r>
            <a:r>
              <a:rPr lang="en-US" altLang="ko-KR" sz="1400" dirty="0" err="1"/>
              <a:t>colab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설정하기</a:t>
            </a:r>
            <a:endParaRPr lang="ko-KR" altLang="en-US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/>
              <a:t>12) </a:t>
            </a:r>
            <a:r>
              <a:rPr lang="ko-KR" altLang="en-US" sz="1200" dirty="0"/>
              <a:t>저장 위치 확인 </a:t>
            </a:r>
            <a:r>
              <a:rPr lang="en-US" altLang="ko-KR" sz="1200" dirty="0"/>
              <a:t>–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r>
              <a:rPr lang="en-US" altLang="ko-KR" sz="1200" dirty="0" smtClean="0"/>
              <a:t>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드라이브에 </a:t>
            </a:r>
            <a:r>
              <a:rPr lang="en-US" altLang="ko-KR" sz="1200" dirty="0" err="1" smtClean="0"/>
              <a:t>Colab</a:t>
            </a:r>
            <a:r>
              <a:rPr lang="en-US" altLang="ko-KR" sz="1200" dirty="0" smtClean="0"/>
              <a:t> Notebooks </a:t>
            </a:r>
            <a:r>
              <a:rPr lang="ko-KR" altLang="en-US" sz="1200" dirty="0" smtClean="0"/>
              <a:t>폴더가 생성되고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그 안에 </a:t>
            </a:r>
            <a:r>
              <a:rPr lang="en-US" altLang="ko-KR" sz="1200" dirty="0" smtClean="0"/>
              <a:t>test1.ipynbm </a:t>
            </a:r>
            <a:r>
              <a:rPr lang="ko-KR" altLang="en-US" sz="1200" dirty="0" smtClean="0"/>
              <a:t>파일이 저장된다</a:t>
            </a:r>
            <a:endParaRPr lang="en-US" altLang="ko-KR" sz="1200" dirty="0" smtClean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8" y="1937980"/>
            <a:ext cx="3840008" cy="223943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562" y="1937980"/>
            <a:ext cx="4351095" cy="2970322"/>
          </a:xfrm>
          <a:prstGeom prst="rect">
            <a:avLst/>
          </a:prstGeom>
        </p:spPr>
      </p:pic>
      <p:sp>
        <p:nvSpPr>
          <p:cNvPr id="24" name="오른쪽 화살표 23"/>
          <p:cNvSpPr/>
          <p:nvPr/>
        </p:nvSpPr>
        <p:spPr>
          <a:xfrm rot="20414309">
            <a:off x="2595525" y="3630826"/>
            <a:ext cx="1756490" cy="16512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991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987" y="1747551"/>
            <a:ext cx="5400665" cy="120763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0668" y="955945"/>
            <a:ext cx="843578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5.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</a:t>
            </a:r>
            <a:r>
              <a:rPr lang="en-US" altLang="ko-KR" sz="1400" dirty="0" err="1"/>
              <a:t>colab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설정하기</a:t>
            </a:r>
            <a:endParaRPr lang="ko-KR" altLang="en-US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13)</a:t>
            </a:r>
            <a:r>
              <a:rPr lang="en-US" altLang="ko-KR" sz="1200" dirty="0" smtClean="0"/>
              <a:t> </a:t>
            </a:r>
            <a:r>
              <a:rPr lang="en-US" altLang="ko-KR" sz="1200" dirty="0" smtClean="0"/>
              <a:t>GPU </a:t>
            </a:r>
            <a:r>
              <a:rPr lang="ko-KR" altLang="en-US" sz="1200" dirty="0" smtClean="0"/>
              <a:t>연결하기 </a:t>
            </a:r>
            <a:r>
              <a:rPr lang="en-US" altLang="ko-KR" sz="1200" dirty="0" smtClean="0"/>
              <a:t>–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다시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Colab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창으로 되돌아와서 상단에 있는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런타임 </a:t>
            </a:r>
            <a:r>
              <a:rPr lang="en-US" altLang="ko-KR" sz="1200" dirty="0" smtClean="0"/>
              <a:t>– </a:t>
            </a:r>
            <a:r>
              <a:rPr lang="ko-KR" altLang="en-US" sz="1200" dirty="0" smtClean="0"/>
              <a:t>런타임 유형 변경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을 클릭한다  </a:t>
            </a:r>
            <a:endParaRPr lang="en-US" altLang="ko-KR" sz="1200" dirty="0"/>
          </a:p>
        </p:txBody>
      </p:sp>
      <p:grpSp>
        <p:nvGrpSpPr>
          <p:cNvPr id="21" name="그룹 20"/>
          <p:cNvGrpSpPr/>
          <p:nvPr/>
        </p:nvGrpSpPr>
        <p:grpSpPr>
          <a:xfrm>
            <a:off x="3995935" y="1700808"/>
            <a:ext cx="1276860" cy="963173"/>
            <a:chOff x="3507960" y="2105787"/>
            <a:chExt cx="1276860" cy="963173"/>
          </a:xfrm>
        </p:grpSpPr>
        <p:sp>
          <p:nvSpPr>
            <p:cNvPr id="19" name="직사각형 18"/>
            <p:cNvSpPr/>
            <p:nvPr/>
          </p:nvSpPr>
          <p:spPr>
            <a:xfrm>
              <a:off x="3507960" y="2780928"/>
              <a:ext cx="487975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폭발 1 19"/>
            <p:cNvSpPr/>
            <p:nvPr/>
          </p:nvSpPr>
          <p:spPr>
            <a:xfrm>
              <a:off x="3779912" y="2105787"/>
              <a:ext cx="1004908" cy="771205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rgbClr val="7030A0"/>
                  </a:solidFill>
                </a:rPr>
                <a:t>클릭</a:t>
              </a:r>
              <a:endParaRPr lang="ko-KR" altLang="en-US" sz="12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453967" y="3147154"/>
            <a:ext cx="4272707" cy="3183586"/>
            <a:chOff x="2453967" y="3147154"/>
            <a:chExt cx="4272707" cy="3183586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53967" y="3147154"/>
              <a:ext cx="4272707" cy="3183586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4110048" y="5949280"/>
              <a:ext cx="2550184" cy="3582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573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0668" y="955945"/>
            <a:ext cx="843578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5.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</a:t>
            </a:r>
            <a:r>
              <a:rPr lang="en-US" altLang="ko-KR" sz="1400" dirty="0" err="1"/>
              <a:t>colab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설정하기</a:t>
            </a:r>
            <a:endParaRPr lang="ko-KR" altLang="en-US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13)</a:t>
            </a:r>
            <a:r>
              <a:rPr lang="en-US" altLang="ko-KR" sz="1200" dirty="0" smtClean="0"/>
              <a:t> </a:t>
            </a:r>
            <a:r>
              <a:rPr lang="en-US" altLang="ko-KR" sz="1200" dirty="0" smtClean="0"/>
              <a:t>GPU </a:t>
            </a:r>
            <a:r>
              <a:rPr lang="ko-KR" altLang="en-US" sz="1200" dirty="0" smtClean="0"/>
              <a:t>연결하기 </a:t>
            </a:r>
            <a:r>
              <a:rPr lang="en-US" altLang="ko-KR" sz="1200" dirty="0" smtClean="0"/>
              <a:t>–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하드웨어 가속기를 </a:t>
            </a:r>
            <a:r>
              <a:rPr lang="en-US" altLang="ko-KR" sz="1200" dirty="0" smtClean="0"/>
              <a:t>None</a:t>
            </a:r>
            <a:r>
              <a:rPr lang="ko-KR" altLang="en-US" sz="1200" dirty="0" smtClean="0"/>
              <a:t>에서 </a:t>
            </a:r>
            <a:r>
              <a:rPr lang="en-US" altLang="ko-KR" sz="1200" dirty="0" smtClean="0"/>
              <a:t>GPU</a:t>
            </a:r>
            <a:r>
              <a:rPr lang="ko-KR" altLang="en-US" sz="1200" dirty="0" smtClean="0"/>
              <a:t>로 변경한다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 </a:t>
            </a:r>
            <a:endParaRPr lang="en-US" altLang="ko-KR" sz="1200" dirty="0"/>
          </a:p>
        </p:txBody>
      </p:sp>
      <p:grpSp>
        <p:nvGrpSpPr>
          <p:cNvPr id="3" name="그룹 2"/>
          <p:cNvGrpSpPr/>
          <p:nvPr/>
        </p:nvGrpSpPr>
        <p:grpSpPr>
          <a:xfrm>
            <a:off x="589558" y="2060848"/>
            <a:ext cx="8001525" cy="2832481"/>
            <a:chOff x="651464" y="2132856"/>
            <a:chExt cx="8001525" cy="283248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464" y="2132856"/>
              <a:ext cx="3948999" cy="2832480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1115616" y="3501008"/>
              <a:ext cx="864096" cy="1440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폭발 1 19"/>
            <p:cNvSpPr/>
            <p:nvPr/>
          </p:nvSpPr>
          <p:spPr>
            <a:xfrm>
              <a:off x="971600" y="3645025"/>
              <a:ext cx="216024" cy="288032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rgbClr val="7030A0"/>
                </a:solidFill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8025" y="2132857"/>
              <a:ext cx="3864964" cy="2832480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5220072" y="3523782"/>
              <a:ext cx="864096" cy="1440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폭발 1 14"/>
            <p:cNvSpPr/>
            <p:nvPr/>
          </p:nvSpPr>
          <p:spPr>
            <a:xfrm>
              <a:off x="5064615" y="3645024"/>
              <a:ext cx="216024" cy="288032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800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0668" y="955945"/>
            <a:ext cx="843578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5.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</a:t>
            </a:r>
            <a:r>
              <a:rPr lang="en-US" altLang="ko-KR" sz="1400" dirty="0" err="1"/>
              <a:t>colab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설정하기</a:t>
            </a:r>
            <a:endParaRPr lang="ko-KR" altLang="en-US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13)</a:t>
            </a:r>
            <a:r>
              <a:rPr lang="en-US" altLang="ko-KR" sz="1200" dirty="0" smtClean="0"/>
              <a:t> </a:t>
            </a:r>
            <a:r>
              <a:rPr lang="en-US" altLang="ko-KR" sz="1200" dirty="0" smtClean="0"/>
              <a:t>GPU </a:t>
            </a:r>
            <a:r>
              <a:rPr lang="ko-KR" altLang="en-US" sz="1200" dirty="0" smtClean="0"/>
              <a:t>연결하기 </a:t>
            </a:r>
            <a:r>
              <a:rPr lang="en-US" altLang="ko-KR" sz="1200" dirty="0" smtClean="0"/>
              <a:t>–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r>
              <a:rPr lang="en-US" altLang="ko-KR" sz="1200" dirty="0" smtClean="0"/>
              <a:t> </a:t>
            </a:r>
            <a:r>
              <a:rPr lang="ko-KR" altLang="en-US" sz="1200" dirty="0" err="1"/>
              <a:t>구글로부터</a:t>
            </a:r>
            <a:r>
              <a:rPr lang="ko-KR" altLang="en-US" sz="1200" dirty="0"/>
              <a:t> 사용 허가를 </a:t>
            </a:r>
            <a:r>
              <a:rPr lang="ko-KR" altLang="en-US" sz="1200" dirty="0" err="1" smtClean="0"/>
              <a:t>받기위해서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[Ctrl] + [Enter] 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실행 버튼을 </a:t>
            </a:r>
            <a:r>
              <a:rPr lang="ko-KR" altLang="en-US" sz="1200" dirty="0" smtClean="0"/>
              <a:t>눌러서 인증을 다시 한번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                      </a:t>
            </a:r>
            <a:r>
              <a:rPr lang="ko-KR" altLang="en-US" sz="1200" dirty="0" smtClean="0"/>
              <a:t>실행한다</a:t>
            </a:r>
            <a:endParaRPr lang="en-US" altLang="ko-KR" sz="1200" dirty="0"/>
          </a:p>
        </p:txBody>
      </p:sp>
      <p:grpSp>
        <p:nvGrpSpPr>
          <p:cNvPr id="5" name="그룹 4"/>
          <p:cNvGrpSpPr/>
          <p:nvPr/>
        </p:nvGrpSpPr>
        <p:grpSpPr>
          <a:xfrm>
            <a:off x="683568" y="2214979"/>
            <a:ext cx="7740925" cy="2276806"/>
            <a:chOff x="683568" y="1813925"/>
            <a:chExt cx="7740925" cy="227680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6149" y="1844824"/>
              <a:ext cx="7668344" cy="2245907"/>
            </a:xfrm>
            <a:prstGeom prst="rect">
              <a:avLst/>
            </a:prstGeom>
          </p:spPr>
        </p:pic>
        <p:sp>
          <p:nvSpPr>
            <p:cNvPr id="16" name="폭발 1 15"/>
            <p:cNvSpPr/>
            <p:nvPr/>
          </p:nvSpPr>
          <p:spPr>
            <a:xfrm>
              <a:off x="683568" y="1813925"/>
              <a:ext cx="719865" cy="771205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35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0668" y="955945"/>
            <a:ext cx="843578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6. </a:t>
            </a:r>
            <a:r>
              <a:rPr lang="ko-KR" altLang="en-US" sz="1400" dirty="0" smtClean="0"/>
              <a:t>실전 </a:t>
            </a:r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드라이브에 작업 폴더를 생성해서 사용하기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1)</a:t>
            </a:r>
            <a:r>
              <a:rPr lang="en-US" altLang="ko-KR" sz="1200" dirty="0" smtClean="0"/>
              <a:t>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ko-KR" altLang="en-US" sz="1200" dirty="0" smtClean="0"/>
              <a:t>드라이브 </a:t>
            </a:r>
            <a:r>
              <a:rPr lang="en-US" altLang="ko-KR" sz="1200" dirty="0" smtClean="0"/>
              <a:t>–</a:t>
            </a:r>
            <a:r>
              <a:rPr lang="ko-KR" altLang="en-US" sz="1200" dirty="0" smtClean="0"/>
              <a:t> 새로 만들기 </a:t>
            </a:r>
            <a:r>
              <a:rPr lang="en-US" altLang="ko-KR" sz="1200" dirty="0" smtClean="0"/>
              <a:t>– </a:t>
            </a:r>
            <a:r>
              <a:rPr lang="ko-KR" altLang="en-US" sz="1200" dirty="0" smtClean="0"/>
              <a:t>폴더를 클릭하여 새로운 폴더를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개 생성한다</a:t>
            </a:r>
            <a:endParaRPr lang="en-US" altLang="ko-KR" sz="12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611560" y="1937980"/>
            <a:ext cx="7979883" cy="4169423"/>
            <a:chOff x="611560" y="1937980"/>
            <a:chExt cx="7979883" cy="416942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560" y="1937980"/>
              <a:ext cx="3600400" cy="170315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92080" y="1937980"/>
              <a:ext cx="3299363" cy="170859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1560" y="4221088"/>
              <a:ext cx="3600400" cy="188631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89607" y="4354120"/>
              <a:ext cx="3301836" cy="779085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611560" y="2276872"/>
              <a:ext cx="864096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289607" y="2316427"/>
              <a:ext cx="506529" cy="20892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059832" y="5373216"/>
              <a:ext cx="720080" cy="3600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940525" y="4653136"/>
              <a:ext cx="864096" cy="3785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038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Ⅰ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실습 개요 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40668" y="955945"/>
            <a:ext cx="3755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(Recognition) / </a:t>
            </a:r>
            <a:r>
              <a:rPr lang="ko-KR" altLang="en-US" sz="1400" dirty="0" smtClean="0"/>
              <a:t>분류</a:t>
            </a:r>
            <a:r>
              <a:rPr lang="en-US" altLang="ko-KR" sz="1400" dirty="0" smtClean="0"/>
              <a:t>(Classification)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671024"/>
            <a:ext cx="3312368" cy="34474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703734"/>
            <a:ext cx="3241826" cy="3447405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385965" y="1427378"/>
            <a:ext cx="6408712" cy="646331"/>
            <a:chOff x="683568" y="1329271"/>
            <a:chExt cx="6408712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3491880" y="1329271"/>
              <a:ext cx="3600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altLang="ko-KR" sz="1200" dirty="0" smtClean="0"/>
                <a:t>‘</a:t>
              </a:r>
              <a:r>
                <a:rPr lang="ko-KR" altLang="en-US" sz="1200" dirty="0" smtClean="0"/>
                <a:t>그것</a:t>
              </a:r>
              <a:r>
                <a:rPr lang="en-US" altLang="ko-KR" sz="1200" dirty="0" smtClean="0"/>
                <a:t>’</a:t>
              </a:r>
              <a:r>
                <a:rPr lang="ko-KR" altLang="en-US" sz="1200" dirty="0" smtClean="0"/>
                <a:t>이</a:t>
              </a:r>
              <a:r>
                <a:rPr lang="en-US" altLang="ko-KR" sz="1200" dirty="0" smtClean="0"/>
                <a:t> </a:t>
              </a:r>
              <a:r>
                <a:rPr lang="ko-KR" altLang="en-US" sz="1200" dirty="0" smtClean="0"/>
                <a:t>무엇인지 안다</a:t>
              </a:r>
              <a:endParaRPr lang="en-US" altLang="ko-KR" sz="1200" dirty="0" smtClean="0"/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200" dirty="0" smtClean="0"/>
                <a:t>분류</a:t>
              </a:r>
              <a:r>
                <a:rPr lang="en-US" altLang="ko-KR" sz="1200" dirty="0" smtClean="0"/>
                <a:t>(classification)</a:t>
              </a:r>
              <a:r>
                <a:rPr lang="ko-KR" altLang="en-US" sz="1200" dirty="0" smtClean="0"/>
                <a:t>와</a:t>
              </a:r>
              <a:r>
                <a:rPr lang="en-US" altLang="ko-KR" sz="1200" dirty="0" smtClean="0"/>
                <a:t> </a:t>
              </a:r>
              <a:r>
                <a:rPr lang="ko-KR" altLang="en-US" sz="1200" dirty="0" smtClean="0"/>
                <a:t>확률</a:t>
              </a:r>
              <a:r>
                <a:rPr lang="en-US" altLang="ko-KR" sz="1200" dirty="0" smtClean="0"/>
                <a:t>(probability)</a:t>
              </a:r>
              <a:r>
                <a:rPr lang="ko-KR" altLang="en-US" sz="1200" dirty="0" smtClean="0"/>
                <a:t>로 표현</a:t>
              </a:r>
              <a:endParaRPr lang="ko-KR" altLang="en-US" sz="1200" dirty="0"/>
            </a:p>
          </p:txBody>
        </p:sp>
        <p:sp>
          <p:nvSpPr>
            <p:cNvPr id="2" name="모서리가 둥근 직사각형 1"/>
            <p:cNvSpPr/>
            <p:nvPr/>
          </p:nvSpPr>
          <p:spPr>
            <a:xfrm>
              <a:off x="683568" y="1484784"/>
              <a:ext cx="648072" cy="441726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</a:rPr>
                <a:t>사진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오른쪽 화살표 7"/>
            <p:cNvSpPr/>
            <p:nvPr/>
          </p:nvSpPr>
          <p:spPr>
            <a:xfrm>
              <a:off x="1475656" y="1628800"/>
              <a:ext cx="360040" cy="14401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1979712" y="1464207"/>
              <a:ext cx="864096" cy="441726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</a:rPr>
                <a:t>인공지능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오른쪽 화살표 11"/>
            <p:cNvSpPr/>
            <p:nvPr/>
          </p:nvSpPr>
          <p:spPr>
            <a:xfrm>
              <a:off x="2987824" y="1613062"/>
              <a:ext cx="360040" cy="14401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67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0668" y="955945"/>
            <a:ext cx="843578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6. </a:t>
            </a:r>
            <a:r>
              <a:rPr lang="ko-KR" altLang="en-US" sz="1400" dirty="0"/>
              <a:t>실전 </a:t>
            </a:r>
            <a:r>
              <a:rPr lang="en-US" altLang="ko-KR" sz="1400" dirty="0"/>
              <a:t>-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드라이브에 작업 폴더를 생성해서 </a:t>
            </a:r>
            <a:r>
              <a:rPr lang="ko-KR" altLang="en-US" sz="1400" dirty="0" smtClean="0"/>
              <a:t>사용하기</a:t>
            </a: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새로 생성한 폴더 클릭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새로운 폴더로 이동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새로 만들기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더보기</a:t>
            </a:r>
            <a:r>
              <a:rPr lang="en-US" altLang="ko-KR" sz="1200" dirty="0" smtClean="0"/>
              <a:t>, Google </a:t>
            </a:r>
            <a:r>
              <a:rPr lang="en-US" altLang="ko-KR" sz="1200" dirty="0" err="1" smtClean="0"/>
              <a:t>Colaboratory</a:t>
            </a:r>
            <a:r>
              <a:rPr lang="ko-KR" altLang="en-US" sz="1200" dirty="0" smtClean="0"/>
              <a:t>를 클릭</a:t>
            </a:r>
            <a:endParaRPr lang="en-US" altLang="ko-KR" sz="12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504185" y="1937980"/>
            <a:ext cx="8343008" cy="3671446"/>
            <a:chOff x="504185" y="1937980"/>
            <a:chExt cx="8343008" cy="367144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4185" y="1937980"/>
              <a:ext cx="3420440" cy="2725827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63053" y="1937980"/>
              <a:ext cx="3573044" cy="2725827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42736" y="1937980"/>
              <a:ext cx="4104457" cy="3671446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533569" y="2348880"/>
              <a:ext cx="864096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051720" y="3573015"/>
              <a:ext cx="432048" cy="2012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794964" y="4725144"/>
              <a:ext cx="1233420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396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0668" y="955945"/>
            <a:ext cx="8903332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6. </a:t>
            </a:r>
            <a:r>
              <a:rPr lang="ko-KR" altLang="en-US" sz="1400" dirty="0"/>
              <a:t>실전 </a:t>
            </a:r>
            <a:r>
              <a:rPr lang="en-US" altLang="ko-KR" sz="1400" dirty="0"/>
              <a:t>-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드라이브에 작업 폴더를 생성해서 </a:t>
            </a:r>
            <a:r>
              <a:rPr lang="ko-KR" altLang="en-US" sz="1400" dirty="0" smtClean="0"/>
              <a:t>사용하기</a:t>
            </a: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새로 생성된 </a:t>
            </a:r>
            <a:r>
              <a:rPr lang="en-US" altLang="ko-KR" sz="1200" dirty="0" err="1" smtClean="0"/>
              <a:t>colab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파일의 이름을 변경하고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런타임에서 런타임 유형 변경을 클릭하여 하드웨어 가속기를 </a:t>
            </a:r>
            <a:r>
              <a:rPr lang="en-US" altLang="ko-KR" sz="1200" dirty="0" smtClean="0"/>
              <a:t>GPU</a:t>
            </a:r>
            <a:r>
              <a:rPr lang="ko-KR" altLang="en-US" sz="1200" dirty="0" smtClean="0"/>
              <a:t>로 설정한다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4)</a:t>
            </a:r>
            <a:r>
              <a:rPr lang="en-US" altLang="ko-KR" sz="1200" dirty="0" smtClean="0"/>
              <a:t>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드라이브에 연결하기 위해서 다음과 같이 입력하고 </a:t>
            </a:r>
            <a:r>
              <a:rPr lang="en-US" altLang="ko-KR" sz="1200" dirty="0"/>
              <a:t>[Ctrl] + [Enter] </a:t>
            </a:r>
            <a:r>
              <a:rPr lang="ko-KR" altLang="en-US" sz="1200" dirty="0"/>
              <a:t>혹은 실행 버튼을 </a:t>
            </a:r>
            <a:r>
              <a:rPr lang="ko-KR" altLang="en-US" sz="1200" dirty="0" smtClean="0"/>
              <a:t>클릭하여 계정 인증을 진행한다</a:t>
            </a:r>
            <a:endParaRPr lang="en-US" altLang="ko-KR" sz="1200" dirty="0"/>
          </a:p>
        </p:txBody>
      </p:sp>
      <p:grpSp>
        <p:nvGrpSpPr>
          <p:cNvPr id="6" name="그룹 5"/>
          <p:cNvGrpSpPr/>
          <p:nvPr/>
        </p:nvGrpSpPr>
        <p:grpSpPr>
          <a:xfrm>
            <a:off x="1693778" y="1649645"/>
            <a:ext cx="5793085" cy="1999120"/>
            <a:chOff x="1693778" y="1594683"/>
            <a:chExt cx="5793085" cy="199912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3778" y="1654324"/>
              <a:ext cx="5793085" cy="1939479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4283968" y="2060848"/>
              <a:ext cx="550339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폭발 1 15"/>
            <p:cNvSpPr/>
            <p:nvPr/>
          </p:nvSpPr>
          <p:spPr>
            <a:xfrm>
              <a:off x="2627784" y="1594683"/>
              <a:ext cx="216023" cy="288032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rgbClr val="7030A0"/>
                </a:solidFill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757" y="4643039"/>
            <a:ext cx="5953125" cy="12096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868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80607" y="917338"/>
            <a:ext cx="8574486" cy="5808904"/>
            <a:chOff x="380607" y="917338"/>
            <a:chExt cx="8574486" cy="5808904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0607" y="1526815"/>
              <a:ext cx="8419427" cy="1887507"/>
            </a:xfrm>
            <a:prstGeom prst="rect">
              <a:avLst/>
            </a:prstGeom>
          </p:spPr>
        </p:pic>
        <p:sp>
          <p:nvSpPr>
            <p:cNvPr id="14" name="오른쪽 화살표 13"/>
            <p:cNvSpPr/>
            <p:nvPr/>
          </p:nvSpPr>
          <p:spPr>
            <a:xfrm rot="16200000">
              <a:off x="5751554" y="1931735"/>
              <a:ext cx="548292" cy="20811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폭발 1 16"/>
            <p:cNvSpPr/>
            <p:nvPr/>
          </p:nvSpPr>
          <p:spPr>
            <a:xfrm>
              <a:off x="5580112" y="917338"/>
              <a:ext cx="917038" cy="844309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rgbClr val="7030A0"/>
                  </a:solidFill>
                </a:rPr>
                <a:t>클릭</a:t>
              </a:r>
              <a:endParaRPr lang="ko-KR" altLang="en-US" sz="1200" b="1" dirty="0">
                <a:solidFill>
                  <a:srgbClr val="7030A0"/>
                </a:solidFill>
              </a:endParaRP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467544" y="3629312"/>
              <a:ext cx="8487549" cy="3096930"/>
              <a:chOff x="467544" y="3629312"/>
              <a:chExt cx="8487549" cy="3096930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544" y="4026928"/>
                <a:ext cx="3013617" cy="1834930"/>
              </a:xfrm>
              <a:prstGeom prst="rect">
                <a:avLst/>
              </a:prstGeom>
            </p:spPr>
          </p:pic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69128" y="3629312"/>
                <a:ext cx="1656184" cy="3096930"/>
              </a:xfrm>
              <a:prstGeom prst="rect">
                <a:avLst/>
              </a:prstGeom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3280" y="4026928"/>
                <a:ext cx="3641813" cy="2689209"/>
              </a:xfrm>
              <a:prstGeom prst="rect">
                <a:avLst/>
              </a:prstGeom>
            </p:spPr>
          </p:pic>
        </p:grpSp>
      </p:grpSp>
      <p:sp>
        <p:nvSpPr>
          <p:cNvPr id="13" name="TextBox 12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364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101" y="685415"/>
            <a:ext cx="3960440" cy="219278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9161" y="3031937"/>
            <a:ext cx="5742319" cy="17554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4489" y="4941168"/>
            <a:ext cx="5742319" cy="17056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39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40668" y="955945"/>
            <a:ext cx="8435788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6. </a:t>
            </a:r>
            <a:r>
              <a:rPr lang="ko-KR" altLang="en-US" sz="1400" dirty="0"/>
              <a:t>실전 </a:t>
            </a:r>
            <a:r>
              <a:rPr lang="en-US" altLang="ko-KR" sz="1400" dirty="0"/>
              <a:t>-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드라이브에 작업 폴더를 생성해서 </a:t>
            </a:r>
            <a:r>
              <a:rPr lang="ko-KR" altLang="en-US" sz="1400" dirty="0" smtClean="0"/>
              <a:t>사용하기</a:t>
            </a: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5)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[Ctrl]+[s]</a:t>
            </a:r>
            <a:r>
              <a:rPr lang="ko-KR" altLang="en-US" sz="1200" dirty="0"/>
              <a:t>키를 눌러서 </a:t>
            </a:r>
            <a:r>
              <a:rPr lang="ko-KR" altLang="en-US" sz="1200" dirty="0" smtClean="0"/>
              <a:t>저장한 후 현재 파일을 종료한다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6)</a:t>
            </a:r>
            <a:r>
              <a:rPr lang="en-US" altLang="ko-KR" sz="1200" dirty="0" smtClean="0"/>
              <a:t> </a:t>
            </a:r>
            <a:r>
              <a:rPr lang="ko-KR" altLang="en-US" sz="1200" dirty="0" err="1"/>
              <a:t>구글</a:t>
            </a:r>
            <a:r>
              <a:rPr lang="ko-KR" altLang="en-US" sz="1200" dirty="0"/>
              <a:t> 드라이브에서 작업 폴더를 클릭하여 파일이 </a:t>
            </a:r>
            <a:r>
              <a:rPr lang="ko-KR" altLang="en-US" sz="1200" dirty="0" smtClean="0"/>
              <a:t>저장이 </a:t>
            </a:r>
            <a:r>
              <a:rPr lang="ko-KR" altLang="en-US" sz="1200" dirty="0"/>
              <a:t>되었는지를 </a:t>
            </a:r>
            <a:r>
              <a:rPr lang="ko-KR" altLang="en-US" sz="1200" dirty="0" smtClean="0"/>
              <a:t>확인해본다</a:t>
            </a:r>
            <a:endParaRPr lang="en-US" altLang="ko-KR" sz="1200" dirty="0"/>
          </a:p>
        </p:txBody>
      </p:sp>
      <p:grpSp>
        <p:nvGrpSpPr>
          <p:cNvPr id="5" name="그룹 4"/>
          <p:cNvGrpSpPr/>
          <p:nvPr/>
        </p:nvGrpSpPr>
        <p:grpSpPr>
          <a:xfrm>
            <a:off x="1506234" y="1742658"/>
            <a:ext cx="5442030" cy="1398310"/>
            <a:chOff x="1506234" y="1742658"/>
            <a:chExt cx="5904656" cy="167492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6234" y="1772816"/>
              <a:ext cx="5904656" cy="1644770"/>
            </a:xfrm>
            <a:prstGeom prst="rect">
              <a:avLst/>
            </a:prstGeom>
          </p:spPr>
        </p:pic>
        <p:sp>
          <p:nvSpPr>
            <p:cNvPr id="9" name="폭발 1 8"/>
            <p:cNvSpPr/>
            <p:nvPr/>
          </p:nvSpPr>
          <p:spPr>
            <a:xfrm>
              <a:off x="6228184" y="1742658"/>
              <a:ext cx="288032" cy="318189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828395" y="3952858"/>
            <a:ext cx="3523852" cy="2707926"/>
            <a:chOff x="2828395" y="3952858"/>
            <a:chExt cx="3523852" cy="270792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28395" y="3952858"/>
              <a:ext cx="3523852" cy="2707926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4283968" y="4365104"/>
              <a:ext cx="1440160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211960" y="5296920"/>
              <a:ext cx="1646263" cy="12284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516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40668" y="955945"/>
            <a:ext cx="843578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6. </a:t>
            </a:r>
            <a:r>
              <a:rPr lang="ko-KR" altLang="en-US" sz="1400" dirty="0"/>
              <a:t>실전 </a:t>
            </a:r>
            <a:r>
              <a:rPr lang="en-US" altLang="ko-KR" sz="1400" dirty="0"/>
              <a:t>-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드라이브에 작업 폴더를 생성해서 </a:t>
            </a:r>
            <a:r>
              <a:rPr lang="ko-KR" altLang="en-US" sz="1400" dirty="0" smtClean="0"/>
              <a:t>사용하기</a:t>
            </a: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7)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해당 파일을 </a:t>
            </a:r>
            <a:r>
              <a:rPr lang="ko-KR" altLang="en-US" sz="1200" dirty="0" smtClean="0"/>
              <a:t>마우스 오른 </a:t>
            </a:r>
            <a:r>
              <a:rPr lang="ko-KR" altLang="en-US" sz="1200" dirty="0"/>
              <a:t>클릭한 후 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다음과 같이 연결 </a:t>
            </a:r>
            <a:r>
              <a:rPr lang="ko-KR" altLang="en-US" sz="1200" dirty="0" err="1" smtClean="0"/>
              <a:t>앱</a:t>
            </a:r>
            <a:r>
              <a:rPr lang="en-US" altLang="ko-KR" sz="1200" dirty="0" smtClean="0"/>
              <a:t>, Google </a:t>
            </a:r>
            <a:r>
              <a:rPr lang="en-US" altLang="ko-KR" sz="1200" dirty="0" err="1" smtClean="0"/>
              <a:t>Colaboratory</a:t>
            </a:r>
            <a:r>
              <a:rPr lang="ko-KR" altLang="en-US" sz="1200" dirty="0" smtClean="0"/>
              <a:t>를 클릭하여 불러오기를 실행한다</a:t>
            </a:r>
            <a:endParaRPr lang="en-US" altLang="ko-KR" sz="1200" dirty="0"/>
          </a:p>
        </p:txBody>
      </p:sp>
      <p:grpSp>
        <p:nvGrpSpPr>
          <p:cNvPr id="4" name="그룹 3"/>
          <p:cNvGrpSpPr/>
          <p:nvPr/>
        </p:nvGrpSpPr>
        <p:grpSpPr>
          <a:xfrm>
            <a:off x="1146004" y="1648442"/>
            <a:ext cx="6888634" cy="4154926"/>
            <a:chOff x="1146004" y="1648442"/>
            <a:chExt cx="6888634" cy="415492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004" y="1648442"/>
              <a:ext cx="6888634" cy="4154926"/>
            </a:xfrm>
            <a:prstGeom prst="rect">
              <a:avLst/>
            </a:prstGeom>
          </p:spPr>
        </p:pic>
        <p:sp>
          <p:nvSpPr>
            <p:cNvPr id="13" name="폭발 1 12"/>
            <p:cNvSpPr/>
            <p:nvPr/>
          </p:nvSpPr>
          <p:spPr>
            <a:xfrm>
              <a:off x="3781669" y="2996951"/>
              <a:ext cx="265465" cy="265639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rgbClr val="7030A0"/>
                </a:solidFill>
              </a:endParaRPr>
            </a:p>
          </p:txBody>
        </p:sp>
        <p:sp>
          <p:nvSpPr>
            <p:cNvPr id="15" name="폭발 1 14"/>
            <p:cNvSpPr/>
            <p:nvPr/>
          </p:nvSpPr>
          <p:spPr>
            <a:xfrm>
              <a:off x="6948264" y="3129771"/>
              <a:ext cx="265465" cy="265639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210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40668" y="955945"/>
            <a:ext cx="843578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6. </a:t>
            </a:r>
            <a:r>
              <a:rPr lang="ko-KR" altLang="en-US" sz="1400" dirty="0"/>
              <a:t>실전 </a:t>
            </a:r>
            <a:r>
              <a:rPr lang="en-US" altLang="ko-KR" sz="1400" dirty="0"/>
              <a:t>-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드라이브에 작업 폴더를 생성해서 </a:t>
            </a:r>
            <a:r>
              <a:rPr lang="ko-KR" altLang="en-US" sz="1400" dirty="0" smtClean="0"/>
              <a:t>사용하기</a:t>
            </a: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해당 파일은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서버와의 연결이 </a:t>
            </a:r>
            <a:r>
              <a:rPr lang="ko-KR" altLang="en-US" sz="1200" dirty="0" err="1" smtClean="0"/>
              <a:t>끊아진</a:t>
            </a:r>
            <a:r>
              <a:rPr lang="ko-KR" altLang="en-US" sz="1200" dirty="0" smtClean="0"/>
              <a:t> 상태이므로 </a:t>
            </a:r>
            <a:r>
              <a:rPr lang="en-US" altLang="ko-KR" sz="1200" dirty="0"/>
              <a:t>[Ctrl] + [Enter] /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실행 버튼을 </a:t>
            </a:r>
            <a:r>
              <a:rPr lang="ko-KR" altLang="en-US" sz="1200" dirty="0" smtClean="0"/>
              <a:t>클릭하여 인증을 </a:t>
            </a:r>
            <a:r>
              <a:rPr lang="ko-KR" altLang="en-US" sz="1200" dirty="0"/>
              <a:t>진행한다</a:t>
            </a:r>
            <a:endParaRPr lang="en-US" altLang="ko-KR" sz="1200" dirty="0"/>
          </a:p>
        </p:txBody>
      </p:sp>
      <p:grpSp>
        <p:nvGrpSpPr>
          <p:cNvPr id="3" name="그룹 2"/>
          <p:cNvGrpSpPr/>
          <p:nvPr/>
        </p:nvGrpSpPr>
        <p:grpSpPr>
          <a:xfrm>
            <a:off x="948426" y="1844824"/>
            <a:ext cx="7020272" cy="3746907"/>
            <a:chOff x="948426" y="1844824"/>
            <a:chExt cx="7020272" cy="374690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8426" y="1844824"/>
              <a:ext cx="7020272" cy="3746907"/>
            </a:xfrm>
            <a:prstGeom prst="rect">
              <a:avLst/>
            </a:prstGeom>
          </p:spPr>
        </p:pic>
        <p:sp>
          <p:nvSpPr>
            <p:cNvPr id="11" name="폭발 1 10"/>
            <p:cNvSpPr/>
            <p:nvPr/>
          </p:nvSpPr>
          <p:spPr>
            <a:xfrm>
              <a:off x="1403648" y="3501008"/>
              <a:ext cx="504056" cy="504056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448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40668" y="955945"/>
            <a:ext cx="8435788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6. </a:t>
            </a:r>
            <a:r>
              <a:rPr lang="ko-KR" altLang="en-US" sz="1400" dirty="0"/>
              <a:t>실전 </a:t>
            </a:r>
            <a:r>
              <a:rPr lang="en-US" altLang="ko-KR" sz="1400" dirty="0"/>
              <a:t>-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드라이브에 작업 폴더를 생성해서 </a:t>
            </a:r>
            <a:r>
              <a:rPr lang="ko-KR" altLang="en-US" sz="1400" dirty="0" smtClean="0"/>
              <a:t>사용하기</a:t>
            </a: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9)</a:t>
            </a:r>
            <a:r>
              <a:rPr lang="en-US" altLang="ko-KR" sz="1200" dirty="0" smtClean="0"/>
              <a:t> </a:t>
            </a:r>
            <a:r>
              <a:rPr lang="en-US" altLang="ko-KR" sz="1200" dirty="0" smtClean="0"/>
              <a:t>[Ctrl] + [M</a:t>
            </a:r>
            <a:r>
              <a:rPr lang="en-US" altLang="ko-KR" sz="1200" dirty="0"/>
              <a:t>, B] </a:t>
            </a:r>
            <a:r>
              <a:rPr lang="ko-KR" altLang="en-US" sz="1200" dirty="0" smtClean="0"/>
              <a:t>단축키를 이용하여 코드 셀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입력창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을 새로 생성한다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새로 생성된 코드 셀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입력창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에 다음 코드를 입력하여 현재 작업 폴더를 확인해본다</a:t>
            </a:r>
            <a:endParaRPr lang="en-US" altLang="ko-KR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94" y="1670051"/>
            <a:ext cx="7596336" cy="245798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394" y="4924010"/>
            <a:ext cx="7648575" cy="876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101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40668" y="955945"/>
            <a:ext cx="8507796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6. </a:t>
            </a:r>
            <a:r>
              <a:rPr lang="ko-KR" altLang="en-US" sz="1400" dirty="0"/>
              <a:t>실전 </a:t>
            </a:r>
            <a:r>
              <a:rPr lang="en-US" altLang="ko-KR" sz="1400" dirty="0"/>
              <a:t>-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드라이브에 작업 폴더를 생성해서 </a:t>
            </a:r>
            <a:r>
              <a:rPr lang="ko-KR" altLang="en-US" sz="1400" dirty="0" smtClean="0"/>
              <a:t>사용하기</a:t>
            </a: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현재 </a:t>
            </a:r>
            <a:r>
              <a:rPr lang="ko-KR" altLang="en-US" sz="1200" dirty="0" err="1" smtClean="0"/>
              <a:t>디렉토리는</a:t>
            </a:r>
            <a:r>
              <a:rPr lang="ko-KR" altLang="en-US" sz="1200" dirty="0" smtClean="0"/>
              <a:t> 내가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드라이브에 생성했던 </a:t>
            </a:r>
            <a:r>
              <a:rPr lang="en-US" altLang="ko-KR" sz="1200" dirty="0" smtClean="0"/>
              <a:t>MyWork1 </a:t>
            </a:r>
            <a:r>
              <a:rPr lang="ko-KR" altLang="en-US" sz="1200" dirty="0" smtClean="0"/>
              <a:t>폴더의 최상위 </a:t>
            </a:r>
            <a:r>
              <a:rPr lang="ko-KR" altLang="en-US" sz="1200" dirty="0" err="1" smtClean="0"/>
              <a:t>디렉토리이다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12)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[Ctrl] + [M, B] </a:t>
            </a:r>
            <a:r>
              <a:rPr lang="ko-KR" altLang="en-US" sz="1200" dirty="0"/>
              <a:t>단축키를 이용하여 코드 셀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입력창</a:t>
            </a:r>
            <a:r>
              <a:rPr lang="en-US" altLang="ko-KR" sz="1200" dirty="0"/>
              <a:t>)</a:t>
            </a:r>
            <a:r>
              <a:rPr lang="ko-KR" altLang="en-US" sz="1200" dirty="0"/>
              <a:t>을 새로 </a:t>
            </a:r>
            <a:r>
              <a:rPr lang="ko-KR" altLang="en-US" sz="1200" dirty="0" smtClean="0"/>
              <a:t>생성한 후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다음 명령어를 입력하고 </a:t>
            </a:r>
            <a:r>
              <a:rPr lang="en-US" altLang="ko-KR" sz="1200" dirty="0"/>
              <a:t>[Ctrl] + [Enter] 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실행 </a:t>
            </a:r>
            <a:r>
              <a:rPr lang="ko-KR" altLang="en-US" sz="1200" dirty="0" smtClean="0"/>
              <a:t> 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  <a:r>
              <a:rPr lang="ko-KR" altLang="en-US" sz="1200" dirty="0" smtClean="0"/>
              <a:t>버튼을 클릭하여 </a:t>
            </a:r>
            <a:r>
              <a:rPr lang="en-US" altLang="ko-KR" sz="1200" dirty="0"/>
              <a:t>MyWork1 </a:t>
            </a:r>
            <a:r>
              <a:rPr lang="ko-KR" altLang="en-US" sz="1200" dirty="0" smtClean="0"/>
              <a:t>폴더로 이동한다 </a:t>
            </a:r>
            <a:endParaRPr lang="en-US" altLang="ko-KR" sz="1200" dirty="0"/>
          </a:p>
        </p:txBody>
      </p:sp>
      <p:grpSp>
        <p:nvGrpSpPr>
          <p:cNvPr id="6" name="그룹 5"/>
          <p:cNvGrpSpPr/>
          <p:nvPr/>
        </p:nvGrpSpPr>
        <p:grpSpPr>
          <a:xfrm>
            <a:off x="611560" y="1700808"/>
            <a:ext cx="3576970" cy="794882"/>
            <a:chOff x="611560" y="1700808"/>
            <a:chExt cx="3576970" cy="79488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560" y="1700808"/>
              <a:ext cx="3576970" cy="794882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683568" y="2132856"/>
              <a:ext cx="1512168" cy="36283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3604230"/>
            <a:ext cx="7975635" cy="22322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477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40668" y="955945"/>
            <a:ext cx="843578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6. </a:t>
            </a:r>
            <a:r>
              <a:rPr lang="ko-KR" altLang="en-US" sz="1400" dirty="0"/>
              <a:t>실전 </a:t>
            </a:r>
            <a:r>
              <a:rPr lang="en-US" altLang="ko-KR" sz="1400" dirty="0"/>
              <a:t>-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드라이브에 작업 폴더를 생성해서 </a:t>
            </a:r>
            <a:r>
              <a:rPr lang="ko-KR" altLang="en-US" sz="1400" dirty="0" smtClean="0"/>
              <a:t>사용하기</a:t>
            </a: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13)</a:t>
            </a:r>
            <a:r>
              <a:rPr lang="en-US" altLang="ko-KR" sz="1200" dirty="0" smtClean="0"/>
              <a:t> </a:t>
            </a:r>
            <a:r>
              <a:rPr lang="en-US" altLang="ko-KR" sz="1200" dirty="0" smtClean="0"/>
              <a:t>GPU </a:t>
            </a:r>
            <a:r>
              <a:rPr lang="ko-KR" altLang="en-US" sz="1200" dirty="0" smtClean="0"/>
              <a:t>상태를 확인해보자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: [Ctrl] </a:t>
            </a:r>
            <a:r>
              <a:rPr lang="en-US" altLang="ko-KR" sz="1200" dirty="0"/>
              <a:t>+ [M, B] </a:t>
            </a:r>
            <a:r>
              <a:rPr lang="ko-KR" altLang="en-US" sz="1200" dirty="0"/>
              <a:t>단축키를 이용하여 코드 셀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입력창</a:t>
            </a:r>
            <a:r>
              <a:rPr lang="en-US" altLang="ko-KR" sz="1200" dirty="0"/>
              <a:t>)</a:t>
            </a:r>
            <a:r>
              <a:rPr lang="ko-KR" altLang="en-US" sz="1200" dirty="0"/>
              <a:t>을 새로 생성한 후</a:t>
            </a:r>
            <a:r>
              <a:rPr lang="en-US" altLang="ko-KR" sz="1200" dirty="0"/>
              <a:t>,</a:t>
            </a:r>
            <a:r>
              <a:rPr lang="ko-KR" altLang="en-US" sz="1200" dirty="0"/>
              <a:t> 다음 명령어를 </a:t>
            </a:r>
            <a:r>
              <a:rPr lang="ko-KR" altLang="en-US" sz="1200" dirty="0" smtClean="0"/>
              <a:t>입력하고 실행한다</a:t>
            </a:r>
            <a:endParaRPr lang="en-US" altLang="ko-KR" sz="12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98" y="1887320"/>
            <a:ext cx="7524328" cy="76874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1061929" y="2671165"/>
            <a:ext cx="7056784" cy="4054205"/>
            <a:chOff x="696398" y="2656060"/>
            <a:chExt cx="7056784" cy="405420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6398" y="2656060"/>
              <a:ext cx="7056784" cy="4054205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1259632" y="4581128"/>
              <a:ext cx="6408712" cy="6480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위로 굽은 화살표 12"/>
          <p:cNvSpPr/>
          <p:nvPr/>
        </p:nvSpPr>
        <p:spPr>
          <a:xfrm rot="5400000">
            <a:off x="755576" y="2852936"/>
            <a:ext cx="372870" cy="228854"/>
          </a:xfrm>
          <a:prstGeom prst="bentUp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748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646" y="2564904"/>
            <a:ext cx="5417349" cy="3168352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711303" y="1452221"/>
            <a:ext cx="7758035" cy="610616"/>
            <a:chOff x="683568" y="1329271"/>
            <a:chExt cx="7758035" cy="610616"/>
          </a:xfrm>
        </p:grpSpPr>
        <p:sp>
          <p:nvSpPr>
            <p:cNvPr id="12" name="TextBox 11"/>
            <p:cNvSpPr txBox="1"/>
            <p:nvPr/>
          </p:nvSpPr>
          <p:spPr>
            <a:xfrm>
              <a:off x="3491879" y="1329271"/>
              <a:ext cx="4949724" cy="610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altLang="ko-KR" sz="1200" dirty="0"/>
                <a:t>‘</a:t>
              </a:r>
              <a:r>
                <a:rPr lang="ko-KR" altLang="en-US" sz="1200" dirty="0"/>
                <a:t>그것</a:t>
              </a:r>
              <a:r>
                <a:rPr lang="en-US" altLang="ko-KR" sz="1200" dirty="0"/>
                <a:t>’</a:t>
              </a:r>
              <a:r>
                <a:rPr lang="ko-KR" altLang="en-US" sz="1200" dirty="0"/>
                <a:t>이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무엇인지 알고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어디에 있는지도 안다</a:t>
              </a:r>
              <a:endParaRPr lang="en-US" altLang="ko-KR" sz="1200" dirty="0"/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200" dirty="0"/>
                <a:t>분류</a:t>
              </a:r>
              <a:r>
                <a:rPr lang="en-US" altLang="ko-KR" sz="1200" dirty="0"/>
                <a:t>(classification)</a:t>
              </a:r>
              <a:r>
                <a:rPr lang="ko-KR" altLang="en-US" sz="1200" dirty="0"/>
                <a:t>와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확률</a:t>
              </a:r>
              <a:r>
                <a:rPr lang="en-US" altLang="ko-KR" sz="1200" dirty="0"/>
                <a:t>(probability), </a:t>
              </a:r>
              <a:r>
                <a:rPr lang="ko-KR" altLang="en-US" sz="1200" dirty="0"/>
                <a:t>위치</a:t>
              </a:r>
              <a:r>
                <a:rPr lang="en-US" altLang="ko-KR" sz="1200" dirty="0"/>
                <a:t>(localization)</a:t>
              </a:r>
              <a:r>
                <a:rPr lang="ko-KR" altLang="en-US" sz="1200" dirty="0"/>
                <a:t>로 </a:t>
              </a:r>
              <a:r>
                <a:rPr lang="ko-KR" altLang="en-US" sz="1200" dirty="0" smtClean="0"/>
                <a:t>표현</a:t>
              </a:r>
              <a:endParaRPr lang="ko-KR" altLang="en-US" sz="1200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683568" y="1484784"/>
              <a:ext cx="648072" cy="441726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</a:rPr>
                <a:t>사진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오른쪽 화살표 13"/>
            <p:cNvSpPr/>
            <p:nvPr/>
          </p:nvSpPr>
          <p:spPr>
            <a:xfrm>
              <a:off x="1475656" y="1628800"/>
              <a:ext cx="360040" cy="14401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1979712" y="1464207"/>
              <a:ext cx="864096" cy="441726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</a:rPr>
                <a:t>인공지능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오른쪽 화살표 15"/>
            <p:cNvSpPr/>
            <p:nvPr/>
          </p:nvSpPr>
          <p:spPr>
            <a:xfrm>
              <a:off x="2987824" y="1613062"/>
              <a:ext cx="360040" cy="14401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40669" y="955945"/>
            <a:ext cx="1667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(Detection)</a:t>
            </a:r>
            <a:endParaRPr lang="ko-KR" alt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Ⅰ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실습 개요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622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40668" y="955945"/>
            <a:ext cx="843578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6. </a:t>
            </a:r>
            <a:r>
              <a:rPr lang="ko-KR" altLang="en-US" sz="1400" dirty="0"/>
              <a:t>실전 </a:t>
            </a:r>
            <a:r>
              <a:rPr lang="en-US" altLang="ko-KR" sz="1400" dirty="0"/>
              <a:t>-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드라이브에 작업 폴더를 생성해서 </a:t>
            </a:r>
            <a:r>
              <a:rPr lang="ko-KR" altLang="en-US" sz="1400" dirty="0" smtClean="0"/>
              <a:t>사용하기</a:t>
            </a: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14)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모든 준비는 다 끝났으니 </a:t>
            </a:r>
            <a:r>
              <a:rPr lang="en-US" altLang="ko-KR" sz="1200" dirty="0" smtClean="0"/>
              <a:t>[Ctrl] </a:t>
            </a:r>
            <a:r>
              <a:rPr lang="en-US" altLang="ko-KR" sz="1200" dirty="0"/>
              <a:t>+ [M, B] </a:t>
            </a:r>
            <a:r>
              <a:rPr lang="ko-KR" altLang="en-US" sz="1200" dirty="0"/>
              <a:t>단축키를 이용하여 코드 셀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입력창</a:t>
            </a:r>
            <a:r>
              <a:rPr lang="en-US" altLang="ko-KR" sz="1200" dirty="0"/>
              <a:t>)</a:t>
            </a:r>
            <a:r>
              <a:rPr lang="ko-KR" altLang="en-US" sz="1200" dirty="0"/>
              <a:t>을 새로 생성한 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작업을 시작한다 </a:t>
            </a:r>
            <a:endParaRPr lang="en-US" altLang="ko-KR" sz="1200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1814332" y="1648442"/>
            <a:ext cx="5637987" cy="5020918"/>
            <a:chOff x="1814332" y="1648442"/>
            <a:chExt cx="5637987" cy="502091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4333" y="1648442"/>
              <a:ext cx="5551976" cy="5020918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1814332" y="6186778"/>
              <a:ext cx="5637987" cy="4105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792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51520" y="900945"/>
            <a:ext cx="8435788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  <a:r>
              <a:rPr lang="en-US" altLang="ko-KR" sz="1400" dirty="0" smtClean="0"/>
              <a:t> </a:t>
            </a: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Colab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단축키 소개</a:t>
            </a: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단축키 확인 </a:t>
            </a:r>
            <a:r>
              <a:rPr lang="en-US" altLang="ko-KR" sz="1200" dirty="0"/>
              <a:t>: [Ctrl] + [M, H</a:t>
            </a:r>
            <a:r>
              <a:rPr lang="en-US" altLang="ko-KR" sz="1200" dirty="0" smtClean="0"/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실행 </a:t>
            </a:r>
            <a:r>
              <a:rPr lang="en-US" altLang="ko-KR" sz="1200" dirty="0"/>
              <a:t>: [Ctrl] + [Enter]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코드 셀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입력창</a:t>
            </a:r>
            <a:r>
              <a:rPr lang="en-US" altLang="ko-KR" sz="1200" dirty="0"/>
              <a:t>)</a:t>
            </a:r>
            <a:r>
              <a:rPr lang="ko-KR" altLang="en-US" sz="1200" dirty="0"/>
              <a:t> 생성 </a:t>
            </a:r>
            <a:r>
              <a:rPr lang="en-US" altLang="ko-KR" sz="1200" dirty="0"/>
              <a:t>: [Ctrl] + [M, B</a:t>
            </a:r>
            <a:r>
              <a:rPr lang="en-US" altLang="ko-KR" sz="1200" dirty="0" smtClean="0"/>
              <a:t>] 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코드 셀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입력창</a:t>
            </a:r>
            <a:r>
              <a:rPr lang="en-US" altLang="ko-KR" sz="1200" dirty="0"/>
              <a:t>)</a:t>
            </a:r>
            <a:r>
              <a:rPr lang="ko-KR" altLang="en-US" sz="1200" dirty="0"/>
              <a:t> 제거</a:t>
            </a:r>
            <a:r>
              <a:rPr lang="en-US" altLang="ko-KR" sz="1200" dirty="0"/>
              <a:t> : [Ctrl] + [M, D</a:t>
            </a:r>
            <a:r>
              <a:rPr lang="en-US" altLang="ko-KR" sz="1200" dirty="0" smtClean="0"/>
              <a:t>] 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⑤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저장 </a:t>
            </a:r>
            <a:r>
              <a:rPr lang="en-US" altLang="ko-KR" sz="1200" dirty="0"/>
              <a:t>: [Ctrl] + [S]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989" y="3212976"/>
            <a:ext cx="5976664" cy="29239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 설정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814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0668" y="955945"/>
            <a:ext cx="56994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1.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첫 번째 실습 </a:t>
            </a:r>
            <a:r>
              <a:rPr lang="en-US" altLang="ko-KR" sz="1400" dirty="0"/>
              <a:t>:</a:t>
            </a:r>
            <a:r>
              <a:rPr lang="en-US" altLang="ko-KR" sz="1400" dirty="0" smtClean="0"/>
              <a:t> </a:t>
            </a:r>
            <a:r>
              <a:rPr lang="ko-KR" altLang="en-US" sz="1400" dirty="0"/>
              <a:t>기존 모델을 그대로 따라 </a:t>
            </a:r>
            <a:r>
              <a:rPr lang="ko-KR" altLang="en-US" sz="1400" dirty="0" smtClean="0"/>
              <a:t>해보기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1)</a:t>
            </a:r>
            <a:r>
              <a:rPr lang="ko-KR" altLang="en-US" sz="1200" dirty="0" smtClean="0"/>
              <a:t> 실습 개요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사용 모델 </a:t>
            </a:r>
            <a:r>
              <a:rPr lang="en-US" altLang="ko-KR" sz="1200" dirty="0" smtClean="0"/>
              <a:t>: </a:t>
            </a:r>
            <a:r>
              <a:rPr lang="en-US" altLang="ko-KR" sz="1200" dirty="0" smtClean="0"/>
              <a:t>VGG16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사용 언어 </a:t>
            </a:r>
            <a:r>
              <a:rPr lang="en-US" altLang="ko-KR" sz="1200" dirty="0" smtClean="0"/>
              <a:t>: </a:t>
            </a:r>
            <a:r>
              <a:rPr lang="ko-KR" altLang="en-US" sz="1200" dirty="0" err="1" smtClean="0"/>
              <a:t>파이썬</a:t>
            </a:r>
            <a:r>
              <a:rPr lang="en-US" altLang="ko-KR" sz="1200" dirty="0" smtClean="0"/>
              <a:t>      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목표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개와 고양이 이미지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분류하기</a:t>
            </a:r>
            <a:endParaRPr lang="en-US" altLang="ko-KR" sz="1200" dirty="0" smtClean="0"/>
          </a:p>
        </p:txBody>
      </p:sp>
      <p:pic>
        <p:nvPicPr>
          <p:cNvPr id="1026" name="Picture 2" descr="vgg16 이미지 검색결과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556588" y="3059589"/>
            <a:ext cx="5572567" cy="136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t dog classification 이미지 검색결과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956087"/>
            <a:ext cx="4480497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>
            <a:off x="2339752" y="1772816"/>
            <a:ext cx="39604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5496" y="146484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Ⅲ. </a:t>
            </a:r>
            <a:r>
              <a:rPr lang="ko-KR" altLang="en-US" dirty="0" smtClean="0"/>
              <a:t>실습 </a:t>
            </a:r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이미지처리 </a:t>
            </a:r>
            <a:r>
              <a:rPr lang="en-US" altLang="ko-KR" dirty="0" smtClean="0"/>
              <a:t>- </a:t>
            </a:r>
            <a:r>
              <a:rPr lang="en-US" altLang="ko-KR" dirty="0" smtClean="0"/>
              <a:t>Recognition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603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7" y="1556792"/>
            <a:ext cx="3195130" cy="242427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5" y="3347131"/>
            <a:ext cx="4680521" cy="2497726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240668" y="955945"/>
            <a:ext cx="5123420" cy="2677656"/>
            <a:chOff x="240668" y="955945"/>
            <a:chExt cx="5123420" cy="2677656"/>
          </a:xfrm>
        </p:grpSpPr>
        <p:sp>
          <p:nvSpPr>
            <p:cNvPr id="5" name="TextBox 4"/>
            <p:cNvSpPr txBox="1"/>
            <p:nvPr/>
          </p:nvSpPr>
          <p:spPr>
            <a:xfrm>
              <a:off x="240668" y="955945"/>
              <a:ext cx="5123419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 smtClean="0"/>
                <a:t>1. </a:t>
              </a:r>
              <a:r>
                <a:rPr lang="ko-KR" altLang="en-US" sz="1400" dirty="0"/>
                <a:t>첫 번째 실습 </a:t>
              </a:r>
              <a:r>
                <a:rPr lang="en-US" altLang="ko-KR" sz="1400" dirty="0"/>
                <a:t>: </a:t>
              </a:r>
              <a:r>
                <a:rPr lang="ko-KR" altLang="en-US" sz="1400" dirty="0"/>
                <a:t>기존 모델을 그대로 따라 </a:t>
              </a:r>
              <a:r>
                <a:rPr lang="ko-KR" altLang="en-US" sz="1400" dirty="0" smtClean="0"/>
                <a:t>해보기</a:t>
              </a:r>
              <a:endParaRPr lang="en-US" altLang="ko-KR" sz="1400" dirty="0" smtClean="0"/>
            </a:p>
            <a:p>
              <a:pPr>
                <a:lnSpc>
                  <a:spcPct val="150000"/>
                </a:lnSpc>
              </a:pPr>
              <a:r>
                <a:rPr lang="en-US" altLang="ko-KR" sz="1200" dirty="0"/>
                <a:t> </a:t>
              </a:r>
              <a:r>
                <a:rPr lang="en-US" altLang="ko-KR" sz="1200" dirty="0" smtClean="0"/>
                <a:t>   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5) </a:t>
              </a:r>
              <a:r>
                <a:rPr lang="ko-KR" altLang="en-US" sz="1200" dirty="0" smtClean="0"/>
                <a:t>실습 과정</a:t>
              </a:r>
              <a:endParaRPr lang="en-US" altLang="ko-KR" sz="1200" dirty="0" smtClean="0"/>
            </a:p>
            <a:p>
              <a:pPr>
                <a:lnSpc>
                  <a:spcPct val="150000"/>
                </a:lnSpc>
              </a:pPr>
              <a:r>
                <a:rPr lang="ko-KR" altLang="en-US" sz="1200" dirty="0" smtClean="0"/>
                <a:t>     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①</a:t>
              </a:r>
              <a:r>
                <a:rPr lang="en-US" altLang="ko-KR" sz="1200" dirty="0" smtClean="0"/>
                <a:t> </a:t>
              </a:r>
              <a:r>
                <a:rPr lang="ko-KR" altLang="en-US" sz="1200" dirty="0" err="1" smtClean="0"/>
                <a:t>구글</a:t>
              </a:r>
              <a:r>
                <a:rPr lang="ko-KR" altLang="en-US" sz="1200" dirty="0" smtClean="0"/>
                <a:t> 드라이브 </a:t>
              </a:r>
              <a:r>
                <a:rPr lang="en-US" altLang="ko-KR" sz="1200" dirty="0" smtClean="0"/>
                <a:t>– </a:t>
              </a:r>
              <a:r>
                <a:rPr lang="ko-KR" altLang="en-US" sz="1200" dirty="0" smtClean="0"/>
                <a:t>새 폴더 </a:t>
              </a:r>
              <a:r>
                <a:rPr lang="en-US" altLang="ko-KR" sz="1200" dirty="0" smtClean="0"/>
                <a:t>work1</a:t>
              </a:r>
              <a:r>
                <a:rPr lang="ko-KR" altLang="en-US" sz="1200" dirty="0" smtClean="0"/>
                <a:t>를 만든다</a:t>
              </a:r>
              <a:endParaRPr lang="en-US" altLang="ko-KR" sz="1200" dirty="0" smtClean="0"/>
            </a:p>
            <a:p>
              <a:pPr>
                <a:lnSpc>
                  <a:spcPct val="150000"/>
                </a:lnSpc>
              </a:pPr>
              <a:r>
                <a:rPr lang="en-US" altLang="ko-KR" sz="1200" dirty="0"/>
                <a:t> </a:t>
              </a:r>
              <a:r>
                <a:rPr lang="en-US" altLang="ko-KR" sz="1200" dirty="0" smtClean="0"/>
                <a:t>     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②</a:t>
              </a:r>
              <a:r>
                <a:rPr lang="en-US" altLang="ko-KR" sz="1200" dirty="0" smtClean="0"/>
                <a:t> </a:t>
              </a:r>
              <a:r>
                <a:rPr lang="ko-KR" altLang="en-US" sz="1200" dirty="0" smtClean="0"/>
                <a:t>실습 폴더</a:t>
              </a:r>
              <a:r>
                <a:rPr lang="en-US" altLang="ko-KR" sz="1200" dirty="0" smtClean="0"/>
                <a:t> work1 - </a:t>
              </a:r>
              <a:r>
                <a:rPr lang="en-US" altLang="ko-KR" sz="1200" dirty="0" err="1" smtClean="0"/>
                <a:t>pretrained_learning</a:t>
              </a:r>
              <a:r>
                <a:rPr lang="ko-KR" altLang="en-US" sz="1200" dirty="0"/>
                <a:t>을</a:t>
              </a:r>
              <a:r>
                <a:rPr lang="ko-KR" altLang="en-US" sz="1200" dirty="0" smtClean="0"/>
                <a:t> 업로드 한다</a:t>
              </a:r>
              <a:endParaRPr lang="en-US" altLang="ko-KR" sz="1200" dirty="0" smtClean="0"/>
            </a:p>
            <a:p>
              <a:pPr>
                <a:lnSpc>
                  <a:spcPct val="150000"/>
                </a:lnSpc>
              </a:pPr>
              <a:r>
                <a:rPr lang="en-US" altLang="ko-KR" sz="1200" dirty="0"/>
                <a:t> </a:t>
              </a:r>
              <a:r>
                <a:rPr lang="en-US" altLang="ko-KR" sz="1200" dirty="0" smtClean="0"/>
                <a:t>     </a:t>
              </a:r>
            </a:p>
            <a:p>
              <a:pPr>
                <a:lnSpc>
                  <a:spcPct val="150000"/>
                </a:lnSpc>
              </a:pPr>
              <a:endParaRPr lang="en-US" altLang="ko-KR" sz="1200" dirty="0"/>
            </a:p>
            <a:p>
              <a:pPr>
                <a:lnSpc>
                  <a:spcPct val="150000"/>
                </a:lnSpc>
              </a:pPr>
              <a:endParaRPr lang="en-US" altLang="ko-KR" sz="1200" dirty="0" smtClean="0"/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/>
                <a:t>      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③</a:t>
              </a:r>
              <a:r>
                <a:rPr lang="en-US" altLang="ko-KR" sz="1200" dirty="0" smtClean="0"/>
                <a:t> </a:t>
              </a:r>
              <a:r>
                <a:rPr lang="ko-KR" altLang="en-US" sz="1200" dirty="0"/>
                <a:t>인공지능실습</a:t>
              </a:r>
              <a:r>
                <a:rPr lang="en-US" altLang="ko-KR" sz="1200" dirty="0" smtClean="0"/>
                <a:t>1_dog_cat.ipynb</a:t>
              </a:r>
              <a:r>
                <a:rPr lang="ko-KR" altLang="en-US" sz="1200" dirty="0" smtClean="0"/>
                <a:t>을 실행한다</a:t>
              </a:r>
              <a:endParaRPr lang="en-US" altLang="ko-KR" sz="1200" dirty="0" smtClean="0"/>
            </a:p>
            <a:p>
              <a:pPr>
                <a:lnSpc>
                  <a:spcPct val="150000"/>
                </a:lnSpc>
              </a:pPr>
              <a:r>
                <a:rPr lang="en-US" altLang="ko-KR" sz="1400" dirty="0"/>
                <a:t> </a:t>
              </a:r>
              <a:r>
                <a:rPr lang="en-US" altLang="ko-KR" sz="1400" dirty="0" smtClean="0"/>
                <a:t>  </a:t>
              </a:r>
            </a:p>
          </p:txBody>
        </p:sp>
        <p:sp>
          <p:nvSpPr>
            <p:cNvPr id="6" name="아래로 구부러진 화살표 5"/>
            <p:cNvSpPr/>
            <p:nvPr/>
          </p:nvSpPr>
          <p:spPr>
            <a:xfrm>
              <a:off x="4790903" y="1628800"/>
              <a:ext cx="573185" cy="249745"/>
            </a:xfrm>
            <a:prstGeom prst="curvedDown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5496" y="146484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Ⅲ. </a:t>
            </a:r>
            <a:r>
              <a:rPr lang="ko-KR" altLang="en-US" dirty="0" smtClean="0"/>
              <a:t>실습 </a:t>
            </a:r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이미지처리 </a:t>
            </a:r>
            <a:r>
              <a:rPr lang="en-US" altLang="ko-KR" dirty="0" smtClean="0"/>
              <a:t>- </a:t>
            </a:r>
            <a:r>
              <a:rPr lang="en-US" altLang="ko-KR" dirty="0" smtClean="0"/>
              <a:t>Recognition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139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0668" y="955945"/>
            <a:ext cx="8795828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2</a:t>
            </a:r>
            <a:r>
              <a:rPr lang="en-US" altLang="ko-KR" sz="1400" dirty="0"/>
              <a:t>.</a:t>
            </a:r>
            <a:r>
              <a:rPr lang="en-US" altLang="ko-KR" sz="1400" dirty="0" smtClean="0"/>
              <a:t> </a:t>
            </a:r>
            <a:r>
              <a:rPr lang="ko-KR" altLang="en-US" sz="1400" dirty="0"/>
              <a:t>두</a:t>
            </a:r>
            <a:r>
              <a:rPr lang="ko-KR" altLang="en-US" sz="1400" dirty="0" smtClean="0"/>
              <a:t> </a:t>
            </a:r>
            <a:r>
              <a:rPr lang="ko-KR" altLang="en-US" sz="1400" dirty="0" smtClean="0"/>
              <a:t>번째 실습 </a:t>
            </a:r>
            <a:r>
              <a:rPr lang="en-US" altLang="ko-KR" sz="1400" dirty="0" smtClean="0"/>
              <a:t>: </a:t>
            </a:r>
            <a:r>
              <a:rPr lang="ko-KR" altLang="en-US" sz="1400" dirty="0"/>
              <a:t>전이 학습</a:t>
            </a:r>
            <a:r>
              <a:rPr lang="en-US" altLang="ko-KR" sz="1400" dirty="0"/>
              <a:t>(transfer learning</a:t>
            </a:r>
            <a:r>
              <a:rPr lang="en-US" altLang="ko-KR" sz="1400" dirty="0" smtClean="0"/>
              <a:t>)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1)</a:t>
            </a:r>
            <a:r>
              <a:rPr lang="ko-KR" altLang="en-US" sz="1200" dirty="0" smtClean="0"/>
              <a:t> 실습 개요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사용 모델 </a:t>
            </a:r>
            <a:r>
              <a:rPr lang="en-US" altLang="ko-KR" sz="1200" dirty="0" smtClean="0"/>
              <a:t>: </a:t>
            </a:r>
            <a:r>
              <a:rPr lang="en-US" altLang="ko-KR" sz="1200" dirty="0" smtClean="0"/>
              <a:t>inception_resnet_v1 </a:t>
            </a:r>
            <a:r>
              <a:rPr lang="ko-KR" altLang="en-US" sz="1200" dirty="0" smtClean="0"/>
              <a:t>모델 수정 </a:t>
            </a:r>
            <a:r>
              <a:rPr lang="en-US" altLang="ko-KR" sz="1200" dirty="0" smtClean="0"/>
              <a:t>–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LCL </a:t>
            </a:r>
            <a:r>
              <a:rPr lang="ko-KR" altLang="en-US" sz="1200" dirty="0" smtClean="0"/>
              <a:t>버전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사용 언어 </a:t>
            </a:r>
            <a:r>
              <a:rPr lang="en-US" altLang="ko-KR" sz="1200" dirty="0" smtClean="0"/>
              <a:t>: </a:t>
            </a:r>
            <a:r>
              <a:rPr lang="ko-KR" altLang="en-US" sz="1200" dirty="0" err="1" smtClean="0"/>
              <a:t>파이썬</a:t>
            </a:r>
            <a:r>
              <a:rPr lang="en-US" altLang="ko-KR" sz="1200" dirty="0" smtClean="0"/>
              <a:t>      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목표 </a:t>
            </a:r>
            <a:r>
              <a:rPr lang="en-US" altLang="ko-KR" sz="1200" dirty="0" smtClean="0"/>
              <a:t>: </a:t>
            </a:r>
            <a:r>
              <a:rPr lang="ko-KR" altLang="en-US" sz="1200" dirty="0"/>
              <a:t>배우 </a:t>
            </a:r>
            <a:r>
              <a:rPr lang="ko-KR" altLang="en-US" sz="1200" dirty="0" smtClean="0"/>
              <a:t>김고은과 공유 사진을 학습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이미지 분류하기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학습용 데이터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배우 김고은과 공유 </a:t>
            </a:r>
            <a:r>
              <a:rPr lang="ko-KR" altLang="en-US" sz="1200" dirty="0"/>
              <a:t>사진 </a:t>
            </a:r>
            <a:r>
              <a:rPr lang="ko-KR" altLang="en-US" sz="1200" dirty="0" smtClean="0"/>
              <a:t>각 </a:t>
            </a:r>
            <a:r>
              <a:rPr lang="en-US" altLang="ko-KR" sz="1200" dirty="0" smtClean="0"/>
              <a:t>100</a:t>
            </a:r>
            <a:r>
              <a:rPr lang="ko-KR" altLang="en-US" sz="1200" dirty="0" smtClean="0"/>
              <a:t>장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검증용 데이터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배우 김고은과 공유 </a:t>
            </a:r>
            <a:r>
              <a:rPr lang="ko-KR" altLang="en-US" sz="1200" dirty="0"/>
              <a:t>사진 </a:t>
            </a:r>
            <a:r>
              <a:rPr lang="ko-KR" altLang="en-US" sz="1200" dirty="0" smtClean="0"/>
              <a:t>각 </a:t>
            </a:r>
            <a:r>
              <a:rPr lang="en-US" altLang="ko-KR" sz="1200" dirty="0" smtClean="0"/>
              <a:t>40</a:t>
            </a:r>
            <a:r>
              <a:rPr lang="ko-KR" altLang="en-US" sz="1200" dirty="0"/>
              <a:t>장</a:t>
            </a:r>
            <a:r>
              <a:rPr lang="ko-KR" altLang="en-US" sz="1200" dirty="0" smtClean="0"/>
              <a:t>  </a:t>
            </a:r>
            <a:endParaRPr lang="en-US" altLang="ko-KR" sz="1200" dirty="0" smtClean="0"/>
          </a:p>
        </p:txBody>
      </p:sp>
      <p:pic>
        <p:nvPicPr>
          <p:cNvPr id="4098" name="Picture 2" descr="https://www.aiuai.cn/uploads/sina/5ce8dff1a3e0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199" y="2132856"/>
            <a:ext cx="6798244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5496" y="146484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Ⅲ. </a:t>
            </a:r>
            <a:r>
              <a:rPr lang="ko-KR" altLang="en-US" dirty="0" smtClean="0"/>
              <a:t>실습 </a:t>
            </a:r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이미지처리 </a:t>
            </a:r>
            <a:r>
              <a:rPr lang="en-US" altLang="ko-KR" dirty="0" smtClean="0"/>
              <a:t>- </a:t>
            </a:r>
            <a:r>
              <a:rPr lang="en-US" altLang="ko-KR" dirty="0" smtClean="0"/>
              <a:t>Recognition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144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40668" y="955945"/>
            <a:ext cx="5123420" cy="2631490"/>
            <a:chOff x="240668" y="955945"/>
            <a:chExt cx="5123420" cy="2631490"/>
          </a:xfrm>
        </p:grpSpPr>
        <p:sp>
          <p:nvSpPr>
            <p:cNvPr id="5" name="TextBox 4"/>
            <p:cNvSpPr txBox="1"/>
            <p:nvPr/>
          </p:nvSpPr>
          <p:spPr>
            <a:xfrm>
              <a:off x="240668" y="955945"/>
              <a:ext cx="5123419" cy="263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 smtClean="0"/>
                <a:t>2. </a:t>
              </a:r>
              <a:r>
                <a:rPr lang="ko-KR" altLang="en-US" sz="1400" dirty="0"/>
                <a:t>두 번째 실습 </a:t>
              </a:r>
              <a:r>
                <a:rPr lang="en-US" altLang="ko-KR" sz="1400" dirty="0"/>
                <a:t>: </a:t>
              </a:r>
              <a:r>
                <a:rPr lang="ko-KR" altLang="en-US" sz="1400" dirty="0"/>
                <a:t>전이 학습</a:t>
              </a:r>
              <a:r>
                <a:rPr lang="en-US" altLang="ko-KR" sz="1400" dirty="0"/>
                <a:t>(transfer learning)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 smtClean="0"/>
                <a:t>   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2)</a:t>
              </a:r>
              <a:r>
                <a:rPr lang="en-US" altLang="ko-KR" sz="1200" dirty="0" smtClean="0"/>
                <a:t> </a:t>
              </a:r>
              <a:r>
                <a:rPr lang="ko-KR" altLang="en-US" sz="1200" dirty="0" smtClean="0"/>
                <a:t>실습 과정</a:t>
              </a:r>
              <a:endParaRPr lang="en-US" altLang="ko-KR" sz="1200" dirty="0" smtClean="0"/>
            </a:p>
            <a:p>
              <a:pPr>
                <a:lnSpc>
                  <a:spcPct val="150000"/>
                </a:lnSpc>
              </a:pPr>
              <a:r>
                <a:rPr lang="ko-KR" altLang="en-US" sz="1200" dirty="0" smtClean="0"/>
                <a:t>     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①</a:t>
              </a:r>
              <a:r>
                <a:rPr lang="en-US" altLang="ko-KR" sz="1200" dirty="0" smtClean="0"/>
                <a:t> </a:t>
              </a:r>
              <a:r>
                <a:rPr lang="ko-KR" altLang="en-US" sz="1200" dirty="0" err="1" smtClean="0"/>
                <a:t>구글</a:t>
              </a:r>
              <a:r>
                <a:rPr lang="ko-KR" altLang="en-US" sz="1200" dirty="0" smtClean="0"/>
                <a:t> 드라이브 </a:t>
              </a:r>
              <a:r>
                <a:rPr lang="en-US" altLang="ko-KR" sz="1200" dirty="0" smtClean="0"/>
                <a:t>– </a:t>
              </a:r>
              <a:r>
                <a:rPr lang="ko-KR" altLang="en-US" sz="1200" dirty="0" smtClean="0"/>
                <a:t>폴더 </a:t>
              </a:r>
              <a:r>
                <a:rPr lang="en-US" altLang="ko-KR" sz="1200" dirty="0" smtClean="0"/>
                <a:t>work1 </a:t>
              </a:r>
              <a:r>
                <a:rPr lang="ko-KR" altLang="en-US" sz="1200" dirty="0" smtClean="0"/>
                <a:t>클릭</a:t>
              </a:r>
              <a:endParaRPr lang="en-US" altLang="ko-KR" sz="1200" dirty="0" smtClean="0"/>
            </a:p>
            <a:p>
              <a:pPr>
                <a:lnSpc>
                  <a:spcPct val="150000"/>
                </a:lnSpc>
              </a:pPr>
              <a:r>
                <a:rPr lang="en-US" altLang="ko-KR" sz="1200" dirty="0"/>
                <a:t> </a:t>
              </a:r>
              <a:r>
                <a:rPr lang="en-US" altLang="ko-KR" sz="1200" dirty="0" smtClean="0"/>
                <a:t>     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②</a:t>
              </a:r>
              <a:r>
                <a:rPr lang="en-US" altLang="ko-KR" sz="1200" dirty="0" smtClean="0"/>
                <a:t> </a:t>
              </a:r>
              <a:r>
                <a:rPr lang="ko-KR" altLang="en-US" sz="1200" dirty="0" smtClean="0"/>
                <a:t>실습 폴더</a:t>
              </a:r>
              <a:r>
                <a:rPr lang="en-US" altLang="ko-KR" sz="1200" dirty="0" smtClean="0"/>
                <a:t> work1 </a:t>
              </a:r>
              <a:r>
                <a:rPr lang="en-US" altLang="ko-KR" sz="1200" dirty="0"/>
                <a:t>- </a:t>
              </a:r>
              <a:r>
                <a:rPr lang="en-US" altLang="ko-KR" sz="1200" dirty="0" err="1" smtClean="0"/>
                <a:t>transfer_learning</a:t>
              </a:r>
              <a:r>
                <a:rPr lang="ko-KR" altLang="en-US" sz="1200" dirty="0" smtClean="0"/>
                <a:t>을 업로드 한다</a:t>
              </a:r>
              <a:endParaRPr lang="en-US" altLang="ko-KR" sz="1200" dirty="0" smtClean="0"/>
            </a:p>
            <a:p>
              <a:pPr>
                <a:lnSpc>
                  <a:spcPct val="150000"/>
                </a:lnSpc>
              </a:pPr>
              <a:r>
                <a:rPr lang="en-US" altLang="ko-KR" sz="1200" dirty="0"/>
                <a:t> </a:t>
              </a:r>
              <a:r>
                <a:rPr lang="en-US" altLang="ko-KR" sz="1200" dirty="0" smtClean="0"/>
                <a:t>     </a:t>
              </a:r>
            </a:p>
            <a:p>
              <a:pPr>
                <a:lnSpc>
                  <a:spcPct val="150000"/>
                </a:lnSpc>
              </a:pPr>
              <a:endParaRPr lang="en-US" altLang="ko-KR" sz="1200" dirty="0"/>
            </a:p>
            <a:p>
              <a:pPr>
                <a:lnSpc>
                  <a:spcPct val="150000"/>
                </a:lnSpc>
              </a:pPr>
              <a:endParaRPr lang="en-US" altLang="ko-KR" sz="1200" dirty="0" smtClean="0"/>
            </a:p>
            <a:p>
              <a:pPr>
                <a:lnSpc>
                  <a:spcPct val="150000"/>
                </a:lnSpc>
              </a:pPr>
              <a:endParaRPr lang="en-US" altLang="ko-KR" sz="1200" dirty="0" smtClean="0"/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/>
                <a:t>      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③</a:t>
              </a:r>
              <a:r>
                <a:rPr lang="en-US" altLang="ko-KR" sz="1200" dirty="0" smtClean="0"/>
                <a:t> </a:t>
              </a:r>
              <a:r>
                <a:rPr lang="ko-KR" altLang="en-US" sz="1200" dirty="0"/>
                <a:t>인공지능실습</a:t>
              </a:r>
              <a:r>
                <a:rPr lang="en-US" altLang="ko-KR" sz="1200" dirty="0"/>
                <a:t>2_</a:t>
              </a:r>
              <a:r>
                <a:rPr lang="ko-KR" altLang="en-US" sz="1200" dirty="0"/>
                <a:t>전이학습</a:t>
              </a:r>
              <a:r>
                <a:rPr lang="en-US" altLang="ko-KR" sz="1200" dirty="0"/>
                <a:t>.</a:t>
              </a:r>
              <a:r>
                <a:rPr lang="en-US" altLang="ko-KR" sz="1200" dirty="0" err="1"/>
                <a:t>ipynb</a:t>
              </a:r>
              <a:r>
                <a:rPr lang="en-US" altLang="ko-KR" sz="1200" dirty="0"/>
                <a:t> </a:t>
              </a:r>
              <a:r>
                <a:rPr lang="ko-KR" altLang="en-US" sz="1200" dirty="0" smtClean="0"/>
                <a:t>을 실행한다</a:t>
              </a:r>
              <a:endParaRPr lang="en-US" altLang="ko-KR" sz="1400" dirty="0" smtClean="0"/>
            </a:p>
          </p:txBody>
        </p:sp>
        <p:sp>
          <p:nvSpPr>
            <p:cNvPr id="6" name="아래로 구부러진 화살표 5"/>
            <p:cNvSpPr/>
            <p:nvPr/>
          </p:nvSpPr>
          <p:spPr>
            <a:xfrm>
              <a:off x="4790903" y="1628800"/>
              <a:ext cx="573185" cy="249745"/>
            </a:xfrm>
            <a:prstGeom prst="curvedDown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7" y="1341549"/>
            <a:ext cx="3710400" cy="22818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3789040"/>
            <a:ext cx="5904656" cy="263794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5496" y="146484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Ⅲ. </a:t>
            </a:r>
            <a:r>
              <a:rPr lang="ko-KR" altLang="en-US" dirty="0" smtClean="0"/>
              <a:t>실습 </a:t>
            </a:r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이미지처리 </a:t>
            </a:r>
            <a:r>
              <a:rPr lang="en-US" altLang="ko-KR" dirty="0" smtClean="0"/>
              <a:t>- </a:t>
            </a:r>
            <a:r>
              <a:rPr lang="en-US" altLang="ko-KR" dirty="0" smtClean="0"/>
              <a:t>Recognition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178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0668" y="955945"/>
            <a:ext cx="692362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2. </a:t>
            </a:r>
            <a:r>
              <a:rPr lang="ko-KR" altLang="en-US" sz="1400" dirty="0"/>
              <a:t>두 번째 실습 </a:t>
            </a:r>
            <a:r>
              <a:rPr lang="en-US" altLang="ko-KR" sz="1400" dirty="0"/>
              <a:t>: </a:t>
            </a:r>
            <a:r>
              <a:rPr lang="ko-KR" altLang="en-US" sz="1400" dirty="0"/>
              <a:t>전이 학습</a:t>
            </a:r>
            <a:r>
              <a:rPr lang="en-US" altLang="ko-KR" sz="1400" dirty="0"/>
              <a:t>(transfer learning</a:t>
            </a:r>
            <a:r>
              <a:rPr lang="en-US" altLang="ko-KR" sz="1400" dirty="0" smtClean="0"/>
              <a:t>)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정리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   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전이 학습 </a:t>
            </a:r>
            <a:r>
              <a:rPr lang="en-US" altLang="ko-KR" sz="1200" dirty="0" smtClean="0"/>
              <a:t>: </a:t>
            </a:r>
            <a:r>
              <a:rPr lang="ko-KR" altLang="en-US" sz="1200" dirty="0"/>
              <a:t>사전 학습된 모델의 일부를 변형해서 재 </a:t>
            </a:r>
            <a:r>
              <a:rPr lang="ko-KR" altLang="en-US" sz="1200" dirty="0" smtClean="0"/>
              <a:t>학습시키는 것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실습 </a:t>
            </a:r>
            <a:r>
              <a:rPr lang="en-US" altLang="ko-KR" sz="1200" dirty="0" smtClean="0"/>
              <a:t>: inception_resnet_v1 </a:t>
            </a:r>
            <a:r>
              <a:rPr lang="ko-KR" altLang="en-US" sz="1200" dirty="0"/>
              <a:t>모델 </a:t>
            </a:r>
            <a:r>
              <a:rPr lang="ko-KR" altLang="en-US" sz="1200" dirty="0" smtClean="0"/>
              <a:t>업그레이드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학습을 진행</a:t>
            </a:r>
            <a:endParaRPr lang="en-US" altLang="ko-KR" sz="1200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318442"/>
            <a:ext cx="1098376" cy="38745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44724" y="3496858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특성</a:t>
            </a:r>
            <a:endParaRPr lang="en-US" altLang="ko-KR" sz="1400" dirty="0" smtClean="0"/>
          </a:p>
          <a:p>
            <a:r>
              <a:rPr lang="ko-KR" altLang="en-US" sz="1400" dirty="0" smtClean="0"/>
              <a:t>추출</a:t>
            </a:r>
            <a:endParaRPr lang="ko-KR" altLang="en-US" sz="1400" dirty="0"/>
          </a:p>
        </p:txBody>
      </p:sp>
      <p:sp>
        <p:nvSpPr>
          <p:cNvPr id="13" name="직사각형 12"/>
          <p:cNvSpPr/>
          <p:nvPr/>
        </p:nvSpPr>
        <p:spPr>
          <a:xfrm>
            <a:off x="4355976" y="3200677"/>
            <a:ext cx="2736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for layer in </a:t>
            </a:r>
            <a:r>
              <a:rPr lang="en-US" altLang="ko-KR" sz="1200" dirty="0" err="1"/>
              <a:t>base_model.layers</a:t>
            </a:r>
            <a:r>
              <a:rPr lang="en-US" altLang="ko-KR" sz="1200" dirty="0"/>
              <a:t>:</a:t>
            </a:r>
          </a:p>
          <a:p>
            <a:r>
              <a:rPr lang="en-US" altLang="ko-KR" sz="1200" dirty="0" smtClean="0"/>
              <a:t>     </a:t>
            </a:r>
            <a:r>
              <a:rPr lang="en-US" altLang="ko-KR" sz="1200" dirty="0" err="1" smtClean="0"/>
              <a:t>layer.trainable</a:t>
            </a:r>
            <a:r>
              <a:rPr lang="en-US" altLang="ko-KR" sz="1200" dirty="0" smtClean="0"/>
              <a:t>=False</a:t>
            </a:r>
            <a:endParaRPr lang="en-US" altLang="ko-KR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2339752" y="3293011"/>
            <a:ext cx="1451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freezing : </a:t>
            </a:r>
            <a:r>
              <a:rPr lang="ko-KR" altLang="en-US" sz="1200" dirty="0" smtClean="0"/>
              <a:t>학습</a:t>
            </a:r>
            <a:r>
              <a:rPr lang="en-US" altLang="ko-KR" sz="1200" dirty="0" smtClean="0"/>
              <a:t>(Ⅹ)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2339752" y="5063422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새로운 구조 </a:t>
            </a:r>
            <a:r>
              <a:rPr lang="en-US" altLang="ko-KR" sz="1200" dirty="0" smtClean="0"/>
              <a:t>modeling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4355976" y="4422595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/>
              <a:t>x = </a:t>
            </a:r>
            <a:r>
              <a:rPr lang="en-US" altLang="ko-KR" sz="1200" dirty="0" err="1"/>
              <a:t>base_model.get_layer</a:t>
            </a:r>
            <a:r>
              <a:rPr lang="en-US" altLang="ko-KR" sz="1200" dirty="0"/>
              <a:t>(‘index=442').output</a:t>
            </a:r>
          </a:p>
          <a:p>
            <a:r>
              <a:rPr lang="en-US" altLang="ko-KR" sz="1200" dirty="0"/>
              <a:t>x = GlobalAveragePooling2D()(x)</a:t>
            </a:r>
          </a:p>
          <a:p>
            <a:r>
              <a:rPr lang="en-US" altLang="ko-KR" sz="1200" dirty="0"/>
              <a:t>x = </a:t>
            </a:r>
            <a:r>
              <a:rPr lang="en-US" altLang="ko-KR" sz="1200" dirty="0" err="1"/>
              <a:t>BatchNormalization</a:t>
            </a:r>
            <a:r>
              <a:rPr lang="en-US" altLang="ko-KR" sz="1200" dirty="0"/>
              <a:t>()(x)</a:t>
            </a:r>
          </a:p>
          <a:p>
            <a:r>
              <a:rPr lang="en-US" altLang="ko-KR" sz="1200" dirty="0"/>
              <a:t>x = Dropout(0.5)(x)</a:t>
            </a:r>
          </a:p>
          <a:p>
            <a:r>
              <a:rPr lang="en-US" altLang="ko-KR" sz="1200" dirty="0"/>
              <a:t>x = Dense(1024, activation='</a:t>
            </a:r>
            <a:r>
              <a:rPr lang="en-US" altLang="ko-KR" sz="1200" dirty="0" err="1"/>
              <a:t>relu</a:t>
            </a:r>
            <a:r>
              <a:rPr lang="en-US" altLang="ko-KR" sz="1200" dirty="0"/>
              <a:t>', </a:t>
            </a:r>
            <a:r>
              <a:rPr lang="en-US" altLang="ko-KR" sz="1200" dirty="0" err="1"/>
              <a:t>kernel_initializer</a:t>
            </a:r>
            <a:r>
              <a:rPr lang="en-US" altLang="ko-KR" sz="1200" dirty="0"/>
              <a:t>='</a:t>
            </a:r>
            <a:r>
              <a:rPr lang="en-US" altLang="ko-KR" sz="1200" dirty="0" err="1"/>
              <a:t>he_normal</a:t>
            </a:r>
            <a:r>
              <a:rPr lang="en-US" altLang="ko-KR" sz="1200" dirty="0"/>
              <a:t>', </a:t>
            </a:r>
            <a:r>
              <a:rPr lang="en-US" altLang="ko-KR" sz="1200" dirty="0" smtClean="0"/>
              <a:t>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  <a:r>
              <a:rPr lang="en-US" altLang="ko-KR" sz="1200" dirty="0" err="1" smtClean="0"/>
              <a:t>bias_initializer</a:t>
            </a:r>
            <a:r>
              <a:rPr lang="en-US" altLang="ko-KR" sz="1200" dirty="0"/>
              <a:t>='zeros')(x)</a:t>
            </a:r>
          </a:p>
          <a:p>
            <a:r>
              <a:rPr lang="en-US" altLang="ko-KR" sz="1200" dirty="0"/>
              <a:t>x = </a:t>
            </a:r>
            <a:r>
              <a:rPr lang="en-US" altLang="ko-KR" sz="1200" dirty="0" err="1"/>
              <a:t>BatchNormalization</a:t>
            </a:r>
            <a:r>
              <a:rPr lang="en-US" altLang="ko-KR" sz="1200" dirty="0"/>
              <a:t>()(x)</a:t>
            </a:r>
          </a:p>
          <a:p>
            <a:r>
              <a:rPr lang="en-US" altLang="ko-KR" sz="1200" dirty="0"/>
              <a:t>x = Dropout(0.5)(x)</a:t>
            </a:r>
          </a:p>
          <a:p>
            <a:r>
              <a:rPr lang="en-US" altLang="ko-KR" sz="1200" dirty="0"/>
              <a:t>predictions = Dense(classes, activation='</a:t>
            </a:r>
            <a:r>
              <a:rPr lang="en-US" altLang="ko-KR" sz="1200" dirty="0" err="1"/>
              <a:t>softmax</a:t>
            </a:r>
            <a:r>
              <a:rPr lang="en-US" altLang="ko-KR" sz="1200" dirty="0"/>
              <a:t>')(x)</a:t>
            </a:r>
          </a:p>
          <a:p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 err="1"/>
              <a:t>my_model</a:t>
            </a:r>
            <a:r>
              <a:rPr lang="en-US" altLang="ko-KR" sz="1200" dirty="0"/>
              <a:t> = Model(inputs=</a:t>
            </a:r>
            <a:r>
              <a:rPr lang="en-US" altLang="ko-KR" sz="1200" dirty="0" err="1"/>
              <a:t>base_model.input</a:t>
            </a:r>
            <a:r>
              <a:rPr lang="en-US" altLang="ko-KR" sz="1200" dirty="0"/>
              <a:t>,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   outputs=predictions</a:t>
            </a:r>
            <a:r>
              <a:rPr lang="en-US" altLang="ko-KR" sz="1200" dirty="0"/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44724" y="5035515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분</a:t>
            </a:r>
            <a:r>
              <a:rPr lang="ko-KR" altLang="en-US" sz="1400" b="1" dirty="0">
                <a:solidFill>
                  <a:schemeClr val="bg1"/>
                </a:solidFill>
              </a:rPr>
              <a:t>류</a:t>
            </a:r>
          </a:p>
        </p:txBody>
      </p:sp>
      <p:sp>
        <p:nvSpPr>
          <p:cNvPr id="18" name="오른쪽 화살표 17"/>
          <p:cNvSpPr/>
          <p:nvPr/>
        </p:nvSpPr>
        <p:spPr>
          <a:xfrm>
            <a:off x="1979712" y="3431510"/>
            <a:ext cx="288032" cy="65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1979712" y="5142669"/>
            <a:ext cx="288032" cy="65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5496" y="146484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Ⅲ. </a:t>
            </a:r>
            <a:r>
              <a:rPr lang="ko-KR" altLang="en-US" dirty="0" smtClean="0"/>
              <a:t>실습 </a:t>
            </a:r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이미지처리 </a:t>
            </a:r>
            <a:r>
              <a:rPr lang="en-US" altLang="ko-KR" dirty="0" smtClean="0"/>
              <a:t>- </a:t>
            </a:r>
            <a:r>
              <a:rPr lang="en-US" altLang="ko-KR" dirty="0" smtClean="0"/>
              <a:t>Recognition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142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5496" y="146484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Ⅳ.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/>
              <a:t>실습 </a:t>
            </a:r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이미지처리 </a:t>
            </a:r>
            <a:r>
              <a:rPr lang="en-US" altLang="ko-KR" dirty="0" smtClean="0"/>
              <a:t>- Detection</a:t>
            </a:r>
            <a:endParaRPr lang="ko-KR" altLang="en-US" dirty="0"/>
          </a:p>
        </p:txBody>
      </p:sp>
      <p:sp>
        <p:nvSpPr>
          <p:cNvPr id="18" name="TextBox 7"/>
          <p:cNvSpPr txBox="1">
            <a:spLocks noChangeArrowheads="1"/>
          </p:cNvSpPr>
          <p:nvPr/>
        </p:nvSpPr>
        <p:spPr bwMode="auto">
          <a:xfrm>
            <a:off x="323528" y="977095"/>
            <a:ext cx="72552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+mn-ea"/>
                <a:cs typeface="Calibri" panose="020F0502020204030204" pitchFamily="34" charset="0"/>
              </a:rPr>
              <a:t>1. </a:t>
            </a:r>
            <a:r>
              <a:rPr lang="ko-KR" altLang="en-US" sz="1600" dirty="0" smtClean="0">
                <a:latin typeface="+mn-ea"/>
                <a:cs typeface="Calibri" panose="020F0502020204030204" pitchFamily="34" charset="0"/>
              </a:rPr>
              <a:t>실습 </a:t>
            </a:r>
            <a:r>
              <a:rPr lang="ko-KR" altLang="en-US" sz="1600" dirty="0" smtClean="0">
                <a:latin typeface="+mn-ea"/>
                <a:cs typeface="Calibri" panose="020F0502020204030204" pitchFamily="34" charset="0"/>
              </a:rPr>
              <a:t>목표</a:t>
            </a:r>
            <a:r>
              <a:rPr lang="ko-KR" altLang="en-US" sz="1600" dirty="0" smtClean="0">
                <a:latin typeface="+mn-ea"/>
                <a:cs typeface="Calibri" panose="020F0502020204030204" pitchFamily="34" charset="0"/>
              </a:rPr>
              <a:t> </a:t>
            </a:r>
            <a:r>
              <a:rPr lang="en-US" altLang="ko-KR" sz="1600" dirty="0" smtClean="0">
                <a:latin typeface="+mn-ea"/>
                <a:cs typeface="Calibri" panose="020F0502020204030204" pitchFamily="34" charset="0"/>
              </a:rPr>
              <a:t>: </a:t>
            </a:r>
            <a:r>
              <a:rPr lang="ko-KR" altLang="en-US" sz="1600" dirty="0" smtClean="0">
                <a:latin typeface="+mn-ea"/>
                <a:cs typeface="Calibri" panose="020F0502020204030204" pitchFamily="34" charset="0"/>
              </a:rPr>
              <a:t>동영상</a:t>
            </a:r>
            <a:r>
              <a:rPr lang="ko-KR" altLang="en-US" sz="1600" dirty="0" smtClean="0">
                <a:latin typeface="+mn-ea"/>
                <a:cs typeface="Calibri" panose="020F0502020204030204" pitchFamily="34" charset="0"/>
              </a:rPr>
              <a:t>에서 </a:t>
            </a:r>
            <a:r>
              <a:rPr lang="ko-KR" altLang="en-US" sz="1600" dirty="0" smtClean="0">
                <a:latin typeface="+mn-ea"/>
                <a:cs typeface="Calibri" panose="020F0502020204030204" pitchFamily="34" charset="0"/>
              </a:rPr>
              <a:t>화재 장면 인식하기</a:t>
            </a:r>
            <a:endParaRPr lang="ru-RU" altLang="ko-KR" sz="16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99255" y="3844639"/>
            <a:ext cx="1518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화</a:t>
            </a:r>
            <a:r>
              <a:rPr lang="ko-KR" altLang="en-US" sz="1200" dirty="0"/>
              <a:t>재</a:t>
            </a:r>
            <a:r>
              <a:rPr lang="ko-KR" altLang="en-US" sz="1200" dirty="0" smtClean="0"/>
              <a:t> 이미지 </a:t>
            </a:r>
            <a:r>
              <a:rPr lang="en-US" altLang="ko-KR" sz="1200" dirty="0"/>
              <a:t>1</a:t>
            </a:r>
            <a:r>
              <a:rPr lang="en-US" altLang="ko-KR" sz="1200" dirty="0" smtClean="0"/>
              <a:t>00</a:t>
            </a:r>
            <a:r>
              <a:rPr lang="ko-KR" altLang="en-US" sz="1200" dirty="0" smtClean="0"/>
              <a:t>장</a:t>
            </a:r>
            <a:endParaRPr lang="ko-KR" alt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902660" y="4995023"/>
            <a:ext cx="131196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Colab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학습</a:t>
            </a:r>
            <a:endParaRPr lang="ko-KR" altLang="en-US" sz="1200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50" y="1714002"/>
            <a:ext cx="2331188" cy="174839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688366"/>
            <a:ext cx="5876695" cy="3960014"/>
          </a:xfrm>
          <a:prstGeom prst="rect">
            <a:avLst/>
          </a:prstGeom>
        </p:spPr>
      </p:pic>
      <p:sp>
        <p:nvSpPr>
          <p:cNvPr id="24" name="아래쪽 화살표 23"/>
          <p:cNvSpPr/>
          <p:nvPr/>
        </p:nvSpPr>
        <p:spPr>
          <a:xfrm>
            <a:off x="1439024" y="4366944"/>
            <a:ext cx="239233" cy="3827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93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496" y="146484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Ⅳ.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/>
              <a:t>실습 </a:t>
            </a:r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이미지처리 </a:t>
            </a:r>
            <a:r>
              <a:rPr lang="en-US" altLang="ko-KR" dirty="0" smtClean="0"/>
              <a:t>- Detection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072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실습 </a:t>
            </a:r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err="1"/>
              <a:t>시계열</a:t>
            </a:r>
            <a:r>
              <a:rPr lang="ko-KR" altLang="en-US" dirty="0"/>
              <a:t> </a:t>
            </a:r>
            <a:r>
              <a:rPr lang="ko-KR" altLang="en-US" dirty="0" smtClean="0"/>
              <a:t>데이터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 </a:t>
            </a:r>
            <a:r>
              <a:rPr lang="en-US" altLang="ko-KR" dirty="0" smtClean="0"/>
              <a:t>- LSTM 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15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368217" y="1916832"/>
            <a:ext cx="6444208" cy="3392803"/>
            <a:chOff x="1259632" y="2420888"/>
            <a:chExt cx="6444208" cy="339280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2420888"/>
              <a:ext cx="6444208" cy="323891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172493" y="5505914"/>
              <a:ext cx="26086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FF0000"/>
                  </a:solidFill>
                </a:rPr>
                <a:t>‘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분류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’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와 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‘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위치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’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를 동시에 파악 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40669" y="955945"/>
            <a:ext cx="1667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(Detection)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Ⅰ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실습 개요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689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실습 </a:t>
            </a:r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시계열</a:t>
            </a:r>
            <a:r>
              <a:rPr lang="ko-KR" altLang="en-US" dirty="0" smtClean="0"/>
              <a:t> 데이터 처리 </a:t>
            </a:r>
            <a:r>
              <a:rPr lang="en-US" altLang="ko-KR" dirty="0" smtClean="0"/>
              <a:t>– seq2seq 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16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49" y="2564904"/>
            <a:ext cx="6840760" cy="246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5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838699"/>
            <a:ext cx="56994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3. </a:t>
            </a:r>
            <a:r>
              <a:rPr lang="ko-KR" altLang="en-US" sz="1400" dirty="0" smtClean="0"/>
              <a:t>이미지</a:t>
            </a:r>
            <a:r>
              <a:rPr lang="en-US" altLang="ko-KR" sz="1400" dirty="0" smtClean="0"/>
              <a:t>(Image)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660981"/>
            <a:ext cx="6534407" cy="48508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Ⅰ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실습 개요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905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91182" y="874733"/>
            <a:ext cx="45688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4. </a:t>
            </a:r>
            <a:r>
              <a:rPr lang="ko-KR" altLang="en-US" sz="1400" dirty="0" smtClean="0"/>
              <a:t>인공지능이란</a:t>
            </a:r>
            <a:r>
              <a:rPr lang="en-US" altLang="ko-KR" sz="1400" dirty="0" smtClean="0"/>
              <a:t>?  </a:t>
            </a:r>
            <a:r>
              <a:rPr lang="ko-KR" altLang="en-US" sz="1400" dirty="0" smtClean="0">
                <a:latin typeface="Arial"/>
                <a:cs typeface="Arial"/>
              </a:rPr>
              <a:t>수학적 </a:t>
            </a:r>
            <a:r>
              <a:rPr lang="ko-KR" altLang="en-US" sz="1400" dirty="0">
                <a:latin typeface="Arial"/>
                <a:cs typeface="Arial"/>
              </a:rPr>
              <a:t>연산 프로그램들의</a:t>
            </a:r>
            <a:r>
              <a:rPr lang="en-US" altLang="ko-KR" sz="1400" dirty="0">
                <a:latin typeface="Arial"/>
                <a:cs typeface="Arial"/>
              </a:rPr>
              <a:t> </a:t>
            </a:r>
            <a:r>
              <a:rPr lang="ko-KR" altLang="en-US" sz="1400" dirty="0">
                <a:latin typeface="Arial"/>
                <a:cs typeface="Arial"/>
              </a:rPr>
              <a:t> 집합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  </a:t>
            </a:r>
            <a:endParaRPr lang="en-US" altLang="ko-KR" sz="1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93" y="1700808"/>
            <a:ext cx="7426455" cy="479941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Ⅰ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실습 개요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607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07951" y="897687"/>
            <a:ext cx="56994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5. </a:t>
            </a:r>
            <a:r>
              <a:rPr lang="ko-KR" altLang="en-US" sz="1400" dirty="0" smtClean="0"/>
              <a:t>인공지능의 역할</a:t>
            </a:r>
            <a:endParaRPr lang="en-US" altLang="ko-KR" sz="14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43893" y="1499593"/>
            <a:ext cx="36007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ea typeface="맑은 고딕" panose="020B0503020000020004" pitchFamily="50" charset="-127"/>
                <a:cs typeface="Arial"/>
              </a:rPr>
              <a:t>1)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r>
              <a:rPr lang="ko-KR" altLang="en-US" sz="1200" dirty="0" smtClean="0">
                <a:latin typeface="Arial"/>
                <a:cs typeface="Arial"/>
              </a:rPr>
              <a:t>수학적 연산을 통해 이미지를 구성하고 있는 </a:t>
            </a: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</a:t>
            </a:r>
            <a:r>
              <a:rPr lang="ko-KR" altLang="en-US" sz="1200" dirty="0" smtClean="0">
                <a:latin typeface="Arial"/>
                <a:cs typeface="Arial"/>
              </a:rPr>
              <a:t>숫자들을 변형시킨다</a:t>
            </a:r>
            <a:r>
              <a:rPr lang="en-US" altLang="ko-KR" sz="1200" dirty="0" smtClean="0">
                <a:latin typeface="Arial"/>
                <a:cs typeface="Arial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ea typeface="맑은 고딕" panose="020B0503020000020004" pitchFamily="50" charset="-127"/>
                <a:cs typeface="Arial"/>
              </a:rPr>
              <a:t>2)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r>
              <a:rPr lang="ko-KR" altLang="en-US" sz="1200" dirty="0" smtClean="0">
                <a:latin typeface="Arial"/>
                <a:cs typeface="Arial"/>
              </a:rPr>
              <a:t>특징을 </a:t>
            </a:r>
            <a:r>
              <a:rPr lang="ko-KR" altLang="en-US" sz="1200" dirty="0">
                <a:latin typeface="Arial"/>
                <a:cs typeface="Arial"/>
              </a:rPr>
              <a:t>추출한다 </a:t>
            </a:r>
            <a:r>
              <a:rPr lang="en-US" altLang="ko-KR" sz="1200" dirty="0">
                <a:latin typeface="Arial"/>
                <a:cs typeface="Arial"/>
              </a:rPr>
              <a:t>=</a:t>
            </a:r>
            <a:r>
              <a:rPr lang="ko-KR" altLang="en-US" sz="1200" dirty="0" smtClean="0">
                <a:latin typeface="Arial"/>
                <a:cs typeface="Arial"/>
              </a:rPr>
              <a:t> </a:t>
            </a:r>
            <a:r>
              <a:rPr lang="ko-KR" altLang="en-US" sz="1200" dirty="0">
                <a:latin typeface="Arial"/>
                <a:cs typeface="Arial"/>
              </a:rPr>
              <a:t>물체들을 차별화</a:t>
            </a:r>
            <a:r>
              <a:rPr lang="en-US" altLang="ko-KR" sz="1200" dirty="0" smtClean="0">
                <a:latin typeface="Arial"/>
                <a:cs typeface="Arial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90" y="2222080"/>
            <a:ext cx="3335357" cy="12626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14" y="4733674"/>
            <a:ext cx="3291033" cy="98659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76872"/>
            <a:ext cx="3889712" cy="266055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377600" y="1499593"/>
            <a:ext cx="40841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ea typeface="맑은 고딕" panose="020B0503020000020004" pitchFamily="50" charset="-127"/>
                <a:cs typeface="Arial"/>
              </a:rPr>
              <a:t>3)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물체들을 분류하고</a:t>
            </a:r>
            <a:r>
              <a:rPr lang="en-US" altLang="ko-KR" sz="1200" dirty="0"/>
              <a:t>, </a:t>
            </a:r>
            <a:r>
              <a:rPr lang="ko-KR" altLang="en-US" sz="1200" dirty="0"/>
              <a:t>물체의 위치를 </a:t>
            </a:r>
            <a:r>
              <a:rPr lang="ko-KR" altLang="en-US" sz="1200" dirty="0" smtClean="0"/>
              <a:t>찾아서 알아보기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</a:t>
            </a:r>
            <a:r>
              <a:rPr lang="ko-KR" altLang="en-US" sz="1200" dirty="0" smtClean="0"/>
              <a:t>쉽게 </a:t>
            </a:r>
            <a:r>
              <a:rPr lang="ko-KR" altLang="en-US" sz="1200" dirty="0"/>
              <a:t>경계선을 만든다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Ⅰ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실습 개요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037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06104"/>
            <a:ext cx="3455800" cy="13810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7" y="1325215"/>
            <a:ext cx="1602032" cy="4806097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3563888" y="3096615"/>
            <a:ext cx="504056" cy="173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3563888" y="5957727"/>
            <a:ext cx="504056" cy="173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859740" y="5875242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사람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/ </a:t>
            </a:r>
            <a:r>
              <a:rPr lang="ko-KR" altLang="en-US" sz="1600" dirty="0" smtClean="0"/>
              <a:t>얼굴 </a:t>
            </a:r>
            <a:r>
              <a:rPr lang="en-US" altLang="ko-KR" sz="1600" dirty="0" smtClean="0"/>
              <a:t>/ </a:t>
            </a:r>
            <a:r>
              <a:rPr lang="ko-KR" altLang="en-US" sz="1600" dirty="0" err="1" smtClean="0"/>
              <a:t>멀더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스칼릿</a:t>
            </a:r>
            <a:r>
              <a:rPr lang="en-US" altLang="ko-KR" sz="1600" dirty="0" smtClean="0"/>
              <a:t> </a:t>
            </a:r>
            <a:endParaRPr lang="ko-KR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2771800" y="1410684"/>
            <a:ext cx="684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(</a:t>
            </a:r>
            <a:r>
              <a:rPr lang="ko-KR" altLang="en-US" sz="1100" dirty="0" smtClean="0"/>
              <a:t>이미지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323528" y="888283"/>
            <a:ext cx="37905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6. </a:t>
            </a:r>
            <a:r>
              <a:rPr lang="ko-KR" altLang="en-US" sz="1400" dirty="0" err="1"/>
              <a:t>합성곱</a:t>
            </a:r>
            <a:r>
              <a:rPr lang="ko-KR" altLang="en-US" sz="1400" dirty="0"/>
              <a:t> 신경망</a:t>
            </a:r>
            <a:r>
              <a:rPr lang="en-US" altLang="ko-KR" sz="1400" dirty="0"/>
              <a:t>(CNN)</a:t>
            </a:r>
            <a:r>
              <a:rPr lang="ko-KR" altLang="en-US" sz="1400" dirty="0"/>
              <a:t>의 </a:t>
            </a:r>
            <a:r>
              <a:rPr lang="ko-KR" altLang="en-US" sz="1400" dirty="0" smtClean="0"/>
              <a:t>구조와 역할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15797" y="6090561"/>
            <a:ext cx="11726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Output (</a:t>
            </a:r>
            <a:r>
              <a:rPr lang="ko-KR" altLang="en-US" sz="1100" dirty="0" smtClean="0"/>
              <a:t>결과물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  <p:sp>
        <p:nvSpPr>
          <p:cNvPr id="12" name="직사각형 11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3664" y="157503"/>
            <a:ext cx="17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Ⅰ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실습 개요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262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8122</TotalTime>
  <Words>1910</Words>
  <Application>Microsoft Office PowerPoint</Application>
  <PresentationFormat>화면 슬라이드 쇼(4:3)</PresentationFormat>
  <Paragraphs>406</Paragraphs>
  <Slides>51</Slides>
  <Notes>49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6" baseType="lpstr">
      <vt:lpstr>Lato Light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505</cp:revision>
  <cp:lastPrinted>2019-11-14T10:26:38Z</cp:lastPrinted>
  <dcterms:created xsi:type="dcterms:W3CDTF">2019-09-19T00:38:59Z</dcterms:created>
  <dcterms:modified xsi:type="dcterms:W3CDTF">2020-01-06T08:41:46Z</dcterms:modified>
</cp:coreProperties>
</file>